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67" r:id="rId4"/>
    <p:sldId id="274" r:id="rId5"/>
    <p:sldId id="275" r:id="rId6"/>
    <p:sldId id="261" r:id="rId7"/>
    <p:sldId id="273" r:id="rId8"/>
    <p:sldId id="259" r:id="rId9"/>
    <p:sldId id="257" r:id="rId10"/>
    <p:sldId id="262" r:id="rId11"/>
    <p:sldId id="263" r:id="rId12"/>
    <p:sldId id="264" r:id="rId13"/>
    <p:sldId id="265" r:id="rId14"/>
    <p:sldId id="266" r:id="rId15"/>
    <p:sldId id="269" r:id="rId16"/>
    <p:sldId id="270" r:id="rId17"/>
    <p:sldId id="271" r:id="rId18"/>
    <p:sldId id="272"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embeddedFont>
    <p:embeddedFont>
      <p:font typeface="Montserrat Bold" panose="00000800000000000000" charset="0"/>
      <p:regular r:id="rId26"/>
    </p:embeddedFont>
    <p:embeddedFont>
      <p:font typeface="Montserrat Extra-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4D"/>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2" autoAdjust="0"/>
  </p:normalViewPr>
  <p:slideViewPr>
    <p:cSldViewPr>
      <p:cViewPr varScale="1">
        <p:scale>
          <a:sx n="48" d="100"/>
          <a:sy n="48" d="100"/>
        </p:scale>
        <p:origin x="61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3.jpe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7.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0.png"/><Relationship Id="rId7"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sv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p:nvPr/>
        </p:nvGrpSpPr>
        <p:grpSpPr>
          <a:xfrm>
            <a:off x="9950272" y="2375735"/>
            <a:ext cx="6009132" cy="5535529"/>
            <a:chOff x="0" y="0"/>
            <a:chExt cx="8012176" cy="7380706"/>
          </a:xfrm>
        </p:grpSpPr>
        <p:pic>
          <p:nvPicPr>
            <p:cNvPr id="5" name="Picture 5"/>
            <p:cNvPicPr>
              <a:picLocks noChangeAspect="1"/>
            </p:cNvPicPr>
            <p:nvPr/>
          </p:nvPicPr>
          <p:blipFill>
            <a:blip r:embed="rId3"/>
            <a:srcRect t="15397" b="15397"/>
            <a:stretch>
              <a:fillRect/>
            </a:stretch>
          </p:blipFill>
          <p:spPr>
            <a:xfrm>
              <a:off x="0" y="0"/>
              <a:ext cx="8012176" cy="7380706"/>
            </a:xfrm>
            <a:prstGeom prst="rect">
              <a:avLst/>
            </a:prstGeom>
          </p:spPr>
        </p:pic>
      </p:grpSp>
      <p:sp>
        <p:nvSpPr>
          <p:cNvPr id="9" name="TextBox 9"/>
          <p:cNvSpPr txBox="1"/>
          <p:nvPr/>
        </p:nvSpPr>
        <p:spPr>
          <a:xfrm>
            <a:off x="2167485" y="3145129"/>
            <a:ext cx="11492608" cy="3823039"/>
          </a:xfrm>
          <a:prstGeom prst="rect">
            <a:avLst/>
          </a:prstGeom>
        </p:spPr>
        <p:txBody>
          <a:bodyPr lIns="0" tIns="0" rIns="0" bIns="0" rtlCol="0" anchor="t">
            <a:spAutoFit/>
          </a:bodyPr>
          <a:lstStyle/>
          <a:p>
            <a:pPr>
              <a:lnSpc>
                <a:spcPts val="14666"/>
              </a:lnSpc>
            </a:pPr>
            <a:r>
              <a:rPr lang="en-US" sz="15120" dirty="0">
                <a:solidFill>
                  <a:srgbClr val="FF914D"/>
                </a:solidFill>
                <a:latin typeface="Montserrat Extra-Bold"/>
              </a:rPr>
              <a:t>T</a:t>
            </a:r>
            <a:r>
              <a:rPr lang="en-US" sz="15120" dirty="0">
                <a:solidFill>
                  <a:srgbClr val="EDEDED"/>
                </a:solidFill>
                <a:latin typeface="Montserrat Extra-Bold"/>
              </a:rPr>
              <a:t>RAINING</a:t>
            </a:r>
            <a:r>
              <a:rPr lang="en-US" sz="15120" dirty="0">
                <a:solidFill>
                  <a:srgbClr val="FF914D"/>
                </a:solidFill>
                <a:latin typeface="Montserrat Extra-Bold"/>
              </a:rPr>
              <a:t> T</a:t>
            </a:r>
            <a:r>
              <a:rPr lang="en-US" sz="15120" dirty="0">
                <a:solidFill>
                  <a:srgbClr val="EDEDED"/>
                </a:solidFill>
                <a:latin typeface="Montserrat Extra-Bold"/>
              </a:rPr>
              <a:t>ED</a:t>
            </a:r>
          </a:p>
        </p:txBody>
      </p:sp>
      <p:sp>
        <p:nvSpPr>
          <p:cNvPr id="10" name="AutoShape 10"/>
          <p:cNvSpPr/>
          <p:nvPr/>
        </p:nvSpPr>
        <p:spPr>
          <a:xfrm>
            <a:off x="2177010" y="2480510"/>
            <a:ext cx="1204570" cy="0"/>
          </a:xfrm>
          <a:prstGeom prst="line">
            <a:avLst/>
          </a:prstGeom>
          <a:ln w="85725" cap="flat">
            <a:solidFill>
              <a:srgbClr val="FF914D"/>
            </a:solidFill>
            <a:prstDash val="solid"/>
            <a:headEnd type="none" w="sm" len="sm"/>
            <a:tailEnd type="none" w="sm" len="sm"/>
          </a:ln>
        </p:spPr>
      </p:sp>
      <p:sp>
        <p:nvSpPr>
          <p:cNvPr id="13" name="TextBox 13"/>
          <p:cNvSpPr txBox="1"/>
          <p:nvPr/>
        </p:nvSpPr>
        <p:spPr>
          <a:xfrm>
            <a:off x="7046826" y="8843899"/>
            <a:ext cx="419434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62787" y="7082468"/>
            <a:ext cx="6237267" cy="1121333"/>
          </a:xfrm>
          <a:prstGeom prst="rect">
            <a:avLst/>
          </a:prstGeom>
        </p:spPr>
        <p:txBody>
          <a:bodyPr lIns="0" tIns="0" rIns="0" bIns="0" rtlCol="0" anchor="t">
            <a:spAutoFit/>
          </a:bodyPr>
          <a:lstStyle/>
          <a:p>
            <a:pPr>
              <a:lnSpc>
                <a:spcPts val="3000"/>
              </a:lnSpc>
            </a:pPr>
            <a:r>
              <a:rPr lang="en-US" sz="2000" spc="140" dirty="0" err="1">
                <a:solidFill>
                  <a:srgbClr val="FFFFFF"/>
                </a:solidFill>
                <a:latin typeface="Montserrat Bold"/>
              </a:rPr>
              <a:t>Bernardi</a:t>
            </a:r>
            <a:r>
              <a:rPr lang="en-US" sz="2000" spc="140" dirty="0">
                <a:solidFill>
                  <a:srgbClr val="FFFFFF"/>
                </a:solidFill>
                <a:latin typeface="Montserrat Bold"/>
              </a:rPr>
              <a:t> Silvia		1072506</a:t>
            </a:r>
          </a:p>
          <a:p>
            <a:pPr>
              <a:lnSpc>
                <a:spcPts val="3000"/>
              </a:lnSpc>
            </a:pPr>
            <a:r>
              <a:rPr lang="en-US" sz="2000" spc="140" dirty="0">
                <a:solidFill>
                  <a:srgbClr val="FFFFFF"/>
                </a:solidFill>
                <a:latin typeface="Montserrat Bold"/>
              </a:rPr>
              <a:t>De Duro Federico		1073477</a:t>
            </a:r>
          </a:p>
          <a:p>
            <a:pPr>
              <a:lnSpc>
                <a:spcPts val="3000"/>
              </a:lnSpc>
            </a:pPr>
            <a:r>
              <a:rPr lang="en-US" sz="2000" spc="140" dirty="0" err="1">
                <a:solidFill>
                  <a:srgbClr val="FFFFFF"/>
                </a:solidFill>
                <a:latin typeface="Montserrat Bold"/>
              </a:rPr>
              <a:t>Gherardi</a:t>
            </a:r>
            <a:r>
              <a:rPr lang="en-US" sz="2000" spc="140" dirty="0">
                <a:solidFill>
                  <a:srgbClr val="FFFFFF"/>
                </a:solidFill>
                <a:latin typeface="Montserrat Bold"/>
              </a:rPr>
              <a:t> Samuel		1076850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8215105" y="3912561"/>
            <a:ext cx="1857791" cy="2055479"/>
            <a:chOff x="0" y="0"/>
            <a:chExt cx="2477054" cy="2740638"/>
          </a:xfrm>
        </p:grpSpPr>
        <p:pic>
          <p:nvPicPr>
            <p:cNvPr id="4" name="Picture 4"/>
            <p:cNvPicPr>
              <a:picLocks noChangeAspect="1"/>
            </p:cNvPicPr>
            <p:nvPr/>
          </p:nvPicPr>
          <p:blipFill>
            <a:blip r:embed="rId3"/>
            <a:srcRect t="14552" b="11963"/>
            <a:stretch>
              <a:fillRect/>
            </a:stretch>
          </p:blipFill>
          <p:spPr>
            <a:xfrm>
              <a:off x="0" y="0"/>
              <a:ext cx="2477054" cy="2740638"/>
            </a:xfrm>
            <a:prstGeom prst="rect">
              <a:avLst/>
            </a:prstGeom>
          </p:spPr>
        </p:pic>
      </p:grpSp>
      <p:grpSp>
        <p:nvGrpSpPr>
          <p:cNvPr id="5" name="Group 5"/>
          <p:cNvGrpSpPr/>
          <p:nvPr/>
        </p:nvGrpSpPr>
        <p:grpSpPr>
          <a:xfrm>
            <a:off x="3398030" y="3912561"/>
            <a:ext cx="1857791" cy="2055479"/>
            <a:chOff x="0" y="0"/>
            <a:chExt cx="2477054" cy="2740638"/>
          </a:xfrm>
        </p:grpSpPr>
        <p:pic>
          <p:nvPicPr>
            <p:cNvPr id="6" name="Picture 6"/>
            <p:cNvPicPr>
              <a:picLocks noChangeAspect="1"/>
            </p:cNvPicPr>
            <p:nvPr/>
          </p:nvPicPr>
          <p:blipFill>
            <a:blip r:embed="rId4"/>
            <a:srcRect l="23766" t="19002" r="27611"/>
            <a:stretch>
              <a:fillRect/>
            </a:stretch>
          </p:blipFill>
          <p:spPr>
            <a:xfrm>
              <a:off x="0" y="0"/>
              <a:ext cx="2477054" cy="2740638"/>
            </a:xfrm>
            <a:prstGeom prst="rect">
              <a:avLst/>
            </a:prstGeom>
          </p:spPr>
        </p:pic>
      </p:grpSp>
      <p:grpSp>
        <p:nvGrpSpPr>
          <p:cNvPr id="7" name="Group 7"/>
          <p:cNvGrpSpPr/>
          <p:nvPr/>
        </p:nvGrpSpPr>
        <p:grpSpPr>
          <a:xfrm>
            <a:off x="13032179" y="3912561"/>
            <a:ext cx="1857791" cy="2055479"/>
            <a:chOff x="0" y="0"/>
            <a:chExt cx="2477054" cy="2740638"/>
          </a:xfrm>
        </p:grpSpPr>
        <p:pic>
          <p:nvPicPr>
            <p:cNvPr id="8" name="Picture 8"/>
            <p:cNvPicPr>
              <a:picLocks noChangeAspect="1"/>
            </p:cNvPicPr>
            <p:nvPr/>
          </p:nvPicPr>
          <p:blipFill>
            <a:blip r:embed="rId5"/>
            <a:srcRect l="13250" r="26720"/>
            <a:stretch>
              <a:fillRect/>
            </a:stretch>
          </p:blipFill>
          <p:spPr>
            <a:xfrm>
              <a:off x="0" y="0"/>
              <a:ext cx="2477054" cy="2740638"/>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0" name="TextBox 10"/>
          <p:cNvSpPr txBox="1"/>
          <p:nvPr/>
        </p:nvSpPr>
        <p:spPr>
          <a:xfrm>
            <a:off x="2781397"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01</a:t>
            </a:r>
          </a:p>
        </p:txBody>
      </p:sp>
      <p:sp>
        <p:nvSpPr>
          <p:cNvPr id="11" name="TextBox 11"/>
          <p:cNvSpPr txBox="1"/>
          <p:nvPr/>
        </p:nvSpPr>
        <p:spPr>
          <a:xfrm>
            <a:off x="2235709" y="7948066"/>
            <a:ext cx="418243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2" name="TextBox 12"/>
          <p:cNvSpPr txBox="1"/>
          <p:nvPr/>
        </p:nvSpPr>
        <p:spPr>
          <a:xfrm>
            <a:off x="7598471"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02</a:t>
            </a:r>
          </a:p>
        </p:txBody>
      </p:sp>
      <p:sp>
        <p:nvSpPr>
          <p:cNvPr id="13" name="TextBox 13"/>
          <p:cNvSpPr txBox="1"/>
          <p:nvPr/>
        </p:nvSpPr>
        <p:spPr>
          <a:xfrm>
            <a:off x="7129808" y="7948066"/>
            <a:ext cx="402838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4" name="TextBox 14"/>
          <p:cNvSpPr txBox="1"/>
          <p:nvPr/>
        </p:nvSpPr>
        <p:spPr>
          <a:xfrm>
            <a:off x="12415545"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03</a:t>
            </a:r>
          </a:p>
        </p:txBody>
      </p:sp>
      <p:sp>
        <p:nvSpPr>
          <p:cNvPr id="15" name="TextBox 15"/>
          <p:cNvSpPr txBox="1"/>
          <p:nvPr/>
        </p:nvSpPr>
        <p:spPr>
          <a:xfrm>
            <a:off x="11665214" y="7948066"/>
            <a:ext cx="4591720"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6" name="TextBox 1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06</a:t>
            </a:r>
          </a:p>
        </p:txBody>
      </p:sp>
      <p:sp>
        <p:nvSpPr>
          <p:cNvPr id="17" name="TextBox 17"/>
          <p:cNvSpPr txBox="1"/>
          <p:nvPr/>
        </p:nvSpPr>
        <p:spPr>
          <a:xfrm>
            <a:off x="3833773" y="2105131"/>
            <a:ext cx="10620453" cy="1108711"/>
          </a:xfrm>
          <a:prstGeom prst="rect">
            <a:avLst/>
          </a:prstGeom>
        </p:spPr>
        <p:txBody>
          <a:bodyPr lIns="0" tIns="0" rIns="0" bIns="0" rtlCol="0" anchor="t">
            <a:spAutoFit/>
          </a:bodyPr>
          <a:lstStyle/>
          <a:p>
            <a:pPr algn="ctr">
              <a:lnSpc>
                <a:spcPts val="8580"/>
              </a:lnSpc>
            </a:pPr>
            <a:r>
              <a:rPr lang="en-US" sz="7800">
                <a:solidFill>
                  <a:srgbClr val="FF914D"/>
                </a:solidFill>
                <a:latin typeface="Montserrat Extra-Bold"/>
              </a:rPr>
              <a:t>OUR TIMELINE</a:t>
            </a:r>
          </a:p>
        </p:txBody>
      </p:sp>
      <p:sp>
        <p:nvSpPr>
          <p:cNvPr id="18" name="TextBox 18"/>
          <p:cNvSpPr txBox="1"/>
          <p:nvPr/>
        </p:nvSpPr>
        <p:spPr>
          <a:xfrm>
            <a:off x="7362354" y="114300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721" r="8504" b="1522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4911" y="-1511962"/>
            <a:ext cx="13961752" cy="13961752"/>
          </a:xfrm>
          <a:prstGeom prst="rect">
            <a:avLst/>
          </a:prstGeom>
        </p:spPr>
      </p:pic>
      <p:grpSp>
        <p:nvGrpSpPr>
          <p:cNvPr id="4" name="Group 4"/>
          <p:cNvGrpSpPr/>
          <p:nvPr/>
        </p:nvGrpSpPr>
        <p:grpSpPr>
          <a:xfrm>
            <a:off x="2361691" y="1808017"/>
            <a:ext cx="2515224" cy="2572511"/>
            <a:chOff x="0" y="0"/>
            <a:chExt cx="3353632" cy="3430015"/>
          </a:xfrm>
        </p:grpSpPr>
        <p:pic>
          <p:nvPicPr>
            <p:cNvPr id="5" name="Picture 5"/>
            <p:cNvPicPr>
              <a:picLocks noChangeAspect="1"/>
            </p:cNvPicPr>
            <p:nvPr/>
          </p:nvPicPr>
          <p:blipFill>
            <a:blip r:embed="rId5"/>
            <a:srcRect l="6034" t="15126" b="20842"/>
            <a:stretch>
              <a:fillRect/>
            </a:stretch>
          </p:blipFill>
          <p:spPr>
            <a:xfrm>
              <a:off x="0" y="0"/>
              <a:ext cx="3353632" cy="3430015"/>
            </a:xfrm>
            <a:prstGeom prst="rect">
              <a:avLst/>
            </a:prstGeom>
          </p:spPr>
        </p:pic>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grpSp>
        <p:nvGrpSpPr>
          <p:cNvPr id="7" name="Group 7"/>
          <p:cNvGrpSpPr/>
          <p:nvPr/>
        </p:nvGrpSpPr>
        <p:grpSpPr>
          <a:xfrm>
            <a:off x="2212772" y="8356894"/>
            <a:ext cx="3086100" cy="536068"/>
            <a:chOff x="0" y="0"/>
            <a:chExt cx="812800" cy="141187"/>
          </a:xfrm>
        </p:grpSpPr>
        <p:sp>
          <p:nvSpPr>
            <p:cNvPr id="8" name="Freeform 8"/>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9" name="TextBox 9"/>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0" name="TextBox 10"/>
          <p:cNvSpPr txBox="1"/>
          <p:nvPr/>
        </p:nvSpPr>
        <p:spPr>
          <a:xfrm>
            <a:off x="2361691" y="4931704"/>
            <a:ext cx="8696008" cy="10172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 adipiscing elit. Cras ine libero sit amet ni cursus fringilla. Nullam felis orci, maximus sit. Nullam nonasil an ipsum faucibus consect libero odio.</a:t>
            </a:r>
          </a:p>
        </p:txBody>
      </p:sp>
      <p:sp>
        <p:nvSpPr>
          <p:cNvPr id="11" name="TextBox 11"/>
          <p:cNvSpPr txBox="1"/>
          <p:nvPr/>
        </p:nvSpPr>
        <p:spPr>
          <a:xfrm>
            <a:off x="4740129" y="3457152"/>
            <a:ext cx="3700900" cy="335280"/>
          </a:xfrm>
          <a:prstGeom prst="rect">
            <a:avLst/>
          </a:prstGeom>
        </p:spPr>
        <p:txBody>
          <a:bodyPr lIns="0" tIns="0" rIns="0" bIns="0" rtlCol="0" anchor="t">
            <a:spAutoFit/>
          </a:bodyPr>
          <a:lstStyle/>
          <a:p>
            <a:pPr>
              <a:lnSpc>
                <a:spcPts val="2640"/>
              </a:lnSpc>
            </a:pPr>
            <a:r>
              <a:rPr lang="en-US" sz="2400" spc="316">
                <a:solidFill>
                  <a:srgbClr val="FFFFFF"/>
                </a:solidFill>
                <a:latin typeface="Montserrat Bold"/>
              </a:rPr>
              <a:t>Personal Trainer</a:t>
            </a:r>
          </a:p>
        </p:txBody>
      </p:sp>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07</a:t>
            </a:r>
          </a:p>
        </p:txBody>
      </p:sp>
      <p:sp>
        <p:nvSpPr>
          <p:cNvPr id="13" name="TextBox 13"/>
          <p:cNvSpPr txBox="1"/>
          <p:nvPr/>
        </p:nvSpPr>
        <p:spPr>
          <a:xfrm>
            <a:off x="2261257" y="8478560"/>
            <a:ext cx="2989131"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12772" y="6387124"/>
            <a:ext cx="7462222" cy="1360170"/>
          </a:xfrm>
          <a:prstGeom prst="rect">
            <a:avLst/>
          </a:prstGeom>
        </p:spPr>
        <p:txBody>
          <a:bodyPr lIns="0" tIns="0" rIns="0" bIns="0" rtlCol="0" anchor="t">
            <a:spAutoFit/>
          </a:bodyPr>
          <a:lstStyle/>
          <a:p>
            <a:pPr marL="388622" lvl="1" indent="-194311">
              <a:lnSpc>
                <a:spcPts val="2700"/>
              </a:lnSpc>
              <a:buFont typeface="Arial"/>
              <a:buChar char="•"/>
            </a:pPr>
            <a:r>
              <a:rPr lang="en-US" sz="1800">
                <a:solidFill>
                  <a:srgbClr val="FFFFFF"/>
                </a:solidFill>
                <a:latin typeface="Montserrat"/>
              </a:rPr>
              <a:t>Lorem ipsum dolor sit amet, adipiscing nisali ilsuali elit.</a:t>
            </a:r>
          </a:p>
          <a:p>
            <a:pPr marL="388622" lvl="1" indent="-194311">
              <a:lnSpc>
                <a:spcPts val="2700"/>
              </a:lnSpc>
              <a:buFont typeface="Arial"/>
              <a:buChar char="•"/>
            </a:pPr>
            <a:r>
              <a:rPr lang="en-US" sz="1800">
                <a:solidFill>
                  <a:srgbClr val="FFFFFF"/>
                </a:solidFill>
                <a:latin typeface="Montserrat"/>
              </a:rPr>
              <a:t>Nullam non ipsum varius, faucibus odi dara hasi.</a:t>
            </a:r>
          </a:p>
          <a:p>
            <a:pPr marL="388622" lvl="1" indent="-194311">
              <a:lnSpc>
                <a:spcPts val="2700"/>
              </a:lnSpc>
              <a:buFont typeface="Arial"/>
              <a:buChar char="•"/>
            </a:pPr>
            <a:r>
              <a:rPr lang="en-US" sz="1800">
                <a:solidFill>
                  <a:srgbClr val="FFFFFF"/>
                </a:solidFill>
                <a:latin typeface="Montserrat"/>
              </a:rPr>
              <a:t>Aenean quis felis lobortis fini darisan nisa.</a:t>
            </a:r>
          </a:p>
          <a:p>
            <a:pPr marL="388622" lvl="1" indent="-194311">
              <a:lnSpc>
                <a:spcPts val="2700"/>
              </a:lnSpc>
              <a:buFont typeface="Arial"/>
              <a:buChar char="•"/>
            </a:pPr>
            <a:r>
              <a:rPr lang="en-US" sz="1800">
                <a:solidFill>
                  <a:srgbClr val="FFFFFF"/>
                </a:solidFill>
                <a:latin typeface="Montserrat"/>
              </a:rPr>
              <a:t>Suspendisse nec ex at nequetili posueni nusal hani.</a:t>
            </a:r>
          </a:p>
        </p:txBody>
      </p:sp>
      <p:sp>
        <p:nvSpPr>
          <p:cNvPr id="15" name="TextBox 15"/>
          <p:cNvSpPr txBox="1"/>
          <p:nvPr/>
        </p:nvSpPr>
        <p:spPr>
          <a:xfrm>
            <a:off x="4710957" y="2393891"/>
            <a:ext cx="7749838" cy="1024019"/>
          </a:xfrm>
          <a:prstGeom prst="rect">
            <a:avLst/>
          </a:prstGeom>
        </p:spPr>
        <p:txBody>
          <a:bodyPr lIns="0" tIns="0" rIns="0" bIns="0" rtlCol="0" anchor="t">
            <a:spAutoFit/>
          </a:bodyPr>
          <a:lstStyle/>
          <a:p>
            <a:pPr>
              <a:lnSpc>
                <a:spcPts val="7828"/>
              </a:lnSpc>
            </a:pPr>
            <a:r>
              <a:rPr lang="en-US" sz="7117">
                <a:solidFill>
                  <a:srgbClr val="FF914D"/>
                </a:solidFill>
                <a:latin typeface="Montserrat Extra-Bold"/>
              </a:rPr>
              <a:t>I'M ALFREDO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345674" y="1913854"/>
            <a:ext cx="2613731" cy="5881553"/>
            <a:chOff x="0" y="0"/>
            <a:chExt cx="3484974" cy="7842071"/>
          </a:xfrm>
        </p:grpSpPr>
        <p:pic>
          <p:nvPicPr>
            <p:cNvPr id="4" name="Picture 4"/>
            <p:cNvPicPr>
              <a:picLocks noChangeAspect="1"/>
            </p:cNvPicPr>
            <p:nvPr/>
          </p:nvPicPr>
          <p:blipFill>
            <a:blip r:embed="rId3"/>
            <a:srcRect l="22174" t="14111" r="29940" b="14052"/>
            <a:stretch>
              <a:fillRect/>
            </a:stretch>
          </p:blipFill>
          <p:spPr>
            <a:xfrm>
              <a:off x="0" y="0"/>
              <a:ext cx="3484974" cy="7842071"/>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08</a:t>
            </a:r>
          </a:p>
        </p:txBody>
      </p:sp>
      <p:grpSp>
        <p:nvGrpSpPr>
          <p:cNvPr id="7" name="Group 7"/>
          <p:cNvGrpSpPr/>
          <p:nvPr/>
        </p:nvGrpSpPr>
        <p:grpSpPr>
          <a:xfrm>
            <a:off x="10545532" y="1913854"/>
            <a:ext cx="2613731" cy="5881553"/>
            <a:chOff x="0" y="0"/>
            <a:chExt cx="3484974" cy="7842071"/>
          </a:xfrm>
        </p:grpSpPr>
        <p:pic>
          <p:nvPicPr>
            <p:cNvPr id="8" name="Picture 8"/>
            <p:cNvPicPr>
              <a:picLocks noChangeAspect="1"/>
            </p:cNvPicPr>
            <p:nvPr/>
          </p:nvPicPr>
          <p:blipFill>
            <a:blip r:embed="rId6"/>
            <a:srcRect l="41340" r="41340"/>
            <a:stretch>
              <a:fillRect/>
            </a:stretch>
          </p:blipFill>
          <p:spPr>
            <a:xfrm>
              <a:off x="0" y="0"/>
              <a:ext cx="3484974" cy="7842071"/>
            </a:xfrm>
            <a:prstGeom prst="rect">
              <a:avLst/>
            </a:prstGeom>
          </p:spPr>
        </p:pic>
      </p:grpSp>
      <p:grpSp>
        <p:nvGrpSpPr>
          <p:cNvPr id="9" name="Group 9"/>
          <p:cNvGrpSpPr/>
          <p:nvPr/>
        </p:nvGrpSpPr>
        <p:grpSpPr>
          <a:xfrm>
            <a:off x="7745391" y="1913854"/>
            <a:ext cx="2613731" cy="5881553"/>
            <a:chOff x="0" y="0"/>
            <a:chExt cx="3484974" cy="7842071"/>
          </a:xfrm>
        </p:grpSpPr>
        <p:pic>
          <p:nvPicPr>
            <p:cNvPr id="10" name="Picture 10"/>
            <p:cNvPicPr>
              <a:picLocks noChangeAspect="1"/>
            </p:cNvPicPr>
            <p:nvPr/>
          </p:nvPicPr>
          <p:blipFill>
            <a:blip r:embed="rId6"/>
            <a:srcRect l="41340" r="41340"/>
            <a:stretch>
              <a:fillRect/>
            </a:stretch>
          </p:blipFill>
          <p:spPr>
            <a:xfrm>
              <a:off x="0" y="0"/>
              <a:ext cx="3484974" cy="7842071"/>
            </a:xfrm>
            <a:prstGeom prst="rect">
              <a:avLst/>
            </a:prstGeom>
          </p:spPr>
        </p:pic>
      </p:grpSp>
      <p:sp>
        <p:nvSpPr>
          <p:cNvPr id="11" name="TextBox 11"/>
          <p:cNvSpPr txBox="1"/>
          <p:nvPr/>
        </p:nvSpPr>
        <p:spPr>
          <a:xfrm>
            <a:off x="7745391"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Ndemi Otieno</a:t>
            </a:r>
          </a:p>
        </p:txBody>
      </p:sp>
      <p:sp>
        <p:nvSpPr>
          <p:cNvPr id="12" name="TextBox 12"/>
          <p:cNvSpPr txBox="1"/>
          <p:nvPr/>
        </p:nvSpPr>
        <p:spPr>
          <a:xfrm>
            <a:off x="8012206"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3" name="TextBox 13"/>
          <p:cNvSpPr txBox="1"/>
          <p:nvPr/>
        </p:nvSpPr>
        <p:spPr>
          <a:xfrm>
            <a:off x="10545532"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Claudia Alves</a:t>
            </a:r>
          </a:p>
        </p:txBody>
      </p:sp>
      <p:sp>
        <p:nvSpPr>
          <p:cNvPr id="14" name="TextBox 14"/>
          <p:cNvSpPr txBox="1"/>
          <p:nvPr/>
        </p:nvSpPr>
        <p:spPr>
          <a:xfrm>
            <a:off x="10812348"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5" name="TextBox 15"/>
          <p:cNvSpPr txBox="1"/>
          <p:nvPr/>
        </p:nvSpPr>
        <p:spPr>
          <a:xfrm>
            <a:off x="13345674"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Harper Russo</a:t>
            </a:r>
          </a:p>
        </p:txBody>
      </p:sp>
      <p:sp>
        <p:nvSpPr>
          <p:cNvPr id="16" name="TextBox 16"/>
          <p:cNvSpPr txBox="1"/>
          <p:nvPr/>
        </p:nvSpPr>
        <p:spPr>
          <a:xfrm>
            <a:off x="13612489"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7" name="TextBox 17"/>
          <p:cNvSpPr txBox="1"/>
          <p:nvPr/>
        </p:nvSpPr>
        <p:spPr>
          <a:xfrm>
            <a:off x="2339089" y="5749438"/>
            <a:ext cx="3827224" cy="20459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anili conse adipiscing elit. Cras ine libero sit amet nit cursus fringilla. Nullam felisa, maximus sit. Nullam no ipsum faucibus odioe hana adipiscing elit.</a:t>
            </a:r>
          </a:p>
        </p:txBody>
      </p:sp>
      <p:sp>
        <p:nvSpPr>
          <p:cNvPr id="18" name="TextBox 18"/>
          <p:cNvSpPr txBox="1"/>
          <p:nvPr/>
        </p:nvSpPr>
        <p:spPr>
          <a:xfrm>
            <a:off x="2310514" y="1990054"/>
            <a:ext cx="4527301" cy="3430070"/>
          </a:xfrm>
          <a:prstGeom prst="rect">
            <a:avLst/>
          </a:prstGeom>
        </p:spPr>
        <p:txBody>
          <a:bodyPr lIns="0" tIns="0" rIns="0" bIns="0" rtlCol="0" anchor="t">
            <a:spAutoFit/>
          </a:bodyPr>
          <a:lstStyle/>
          <a:p>
            <a:pPr>
              <a:lnSpc>
                <a:spcPts val="8986"/>
              </a:lnSpc>
            </a:pPr>
            <a:r>
              <a:rPr lang="en-US" sz="8169">
                <a:solidFill>
                  <a:srgbClr val="FF914D"/>
                </a:solidFill>
                <a:latin typeface="Montserrat Extra-Bold"/>
              </a:rPr>
              <a:t>MEET OUR TEAMS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3575954" y="4235650"/>
            <a:ext cx="11136093" cy="2477029"/>
            <a:chOff x="0" y="0"/>
            <a:chExt cx="14848124" cy="3302706"/>
          </a:xfrm>
        </p:grpSpPr>
        <p:pic>
          <p:nvPicPr>
            <p:cNvPr id="4" name="Picture 4"/>
            <p:cNvPicPr>
              <a:picLocks noChangeAspect="1"/>
            </p:cNvPicPr>
            <p:nvPr/>
          </p:nvPicPr>
          <p:blipFill>
            <a:blip r:embed="rId3"/>
            <a:srcRect t="29078" b="37431"/>
            <a:stretch>
              <a:fillRect/>
            </a:stretch>
          </p:blipFill>
          <p:spPr>
            <a:xfrm>
              <a:off x="0" y="0"/>
              <a:ext cx="14848124" cy="3302706"/>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grpSp>
        <p:nvGrpSpPr>
          <p:cNvPr id="6" name="Group 6"/>
          <p:cNvGrpSpPr/>
          <p:nvPr/>
        </p:nvGrpSpPr>
        <p:grpSpPr>
          <a:xfrm>
            <a:off x="7600950" y="8626982"/>
            <a:ext cx="3086100" cy="536068"/>
            <a:chOff x="0" y="0"/>
            <a:chExt cx="812800" cy="141187"/>
          </a:xfrm>
        </p:grpSpPr>
        <p:sp>
          <p:nvSpPr>
            <p:cNvPr id="7" name="Freeform 7"/>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8" name="TextBox 8"/>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9" name="TextBox 9"/>
          <p:cNvSpPr txBox="1"/>
          <p:nvPr/>
        </p:nvSpPr>
        <p:spPr>
          <a:xfrm>
            <a:off x="2967792" y="7323984"/>
            <a:ext cx="12352415"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 fringilla. Nullam felis orci, maximus sit.Nullam non ipsum varius, convallis lacus a, faucibus odio.</a:t>
            </a:r>
          </a:p>
        </p:txBody>
      </p:sp>
      <p:sp>
        <p:nvSpPr>
          <p:cNvPr id="10" name="TextBox 10"/>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09</a:t>
            </a:r>
          </a:p>
        </p:txBody>
      </p:sp>
      <p:sp>
        <p:nvSpPr>
          <p:cNvPr id="11" name="TextBox 11"/>
          <p:cNvSpPr txBox="1"/>
          <p:nvPr/>
        </p:nvSpPr>
        <p:spPr>
          <a:xfrm>
            <a:off x="7472558" y="8748649"/>
            <a:ext cx="3342884"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3082931" y="1996264"/>
            <a:ext cx="12122138" cy="1110029"/>
          </a:xfrm>
          <a:prstGeom prst="rect">
            <a:avLst/>
          </a:prstGeom>
        </p:spPr>
        <p:txBody>
          <a:bodyPr lIns="0" tIns="0" rIns="0" bIns="0" rtlCol="0" anchor="t">
            <a:spAutoFit/>
          </a:bodyPr>
          <a:lstStyle/>
          <a:p>
            <a:pPr algn="ctr">
              <a:lnSpc>
                <a:spcPts val="8522"/>
              </a:lnSpc>
            </a:pPr>
            <a:r>
              <a:rPr lang="en-US" sz="7747">
                <a:solidFill>
                  <a:srgbClr val="FF914D"/>
                </a:solidFill>
                <a:latin typeface="Montserrat Extra-Bold"/>
              </a:rPr>
              <a:t>SECTION BREAKS</a:t>
            </a:r>
          </a:p>
        </p:txBody>
      </p:sp>
      <p:sp>
        <p:nvSpPr>
          <p:cNvPr id="13" name="TextBox 13"/>
          <p:cNvSpPr txBox="1"/>
          <p:nvPr/>
        </p:nvSpPr>
        <p:spPr>
          <a:xfrm>
            <a:off x="7362354" y="104775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14" name="TextBox 14"/>
          <p:cNvSpPr txBox="1"/>
          <p:nvPr/>
        </p:nvSpPr>
        <p:spPr>
          <a:xfrm>
            <a:off x="4357097" y="3253505"/>
            <a:ext cx="9573806" cy="313690"/>
          </a:xfrm>
          <a:prstGeom prst="rect">
            <a:avLst/>
          </a:prstGeom>
        </p:spPr>
        <p:txBody>
          <a:bodyPr lIns="0" tIns="0" rIns="0" bIns="0" rtlCol="0" anchor="t">
            <a:spAutoFit/>
          </a:bodyPr>
          <a:lstStyle/>
          <a:p>
            <a:pPr algn="ctr">
              <a:lnSpc>
                <a:spcPts val="2420"/>
              </a:lnSpc>
            </a:pPr>
            <a:r>
              <a:rPr lang="en-US" sz="2200">
                <a:solidFill>
                  <a:srgbClr val="FFFFFF"/>
                </a:solidFill>
                <a:latin typeface="Montserrat Bold"/>
              </a:rPr>
              <a:t>Welcome to my page. Pleased to meet you!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7459976" y="1950653"/>
            <a:ext cx="8499428" cy="4145466"/>
            <a:chOff x="0" y="0"/>
            <a:chExt cx="11332571" cy="5527288"/>
          </a:xfrm>
        </p:grpSpPr>
        <p:pic>
          <p:nvPicPr>
            <p:cNvPr id="4" name="Picture 4"/>
            <p:cNvPicPr>
              <a:picLocks noChangeAspect="1"/>
            </p:cNvPicPr>
            <p:nvPr/>
          </p:nvPicPr>
          <p:blipFill>
            <a:blip r:embed="rId3"/>
            <a:srcRect t="26564"/>
            <a:stretch>
              <a:fillRect/>
            </a:stretch>
          </p:blipFill>
          <p:spPr>
            <a:xfrm>
              <a:off x="0" y="0"/>
              <a:ext cx="11332571" cy="5527288"/>
            </a:xfrm>
            <a:prstGeom prst="rect">
              <a:avLst/>
            </a:prstGeom>
          </p:spPr>
        </p:pic>
      </p:grpSp>
      <p:grpSp>
        <p:nvGrpSpPr>
          <p:cNvPr id="5" name="Group 5"/>
          <p:cNvGrpSpPr/>
          <p:nvPr/>
        </p:nvGrpSpPr>
        <p:grpSpPr>
          <a:xfrm>
            <a:off x="2320039" y="4282778"/>
            <a:ext cx="4935226" cy="4053568"/>
            <a:chOff x="0" y="0"/>
            <a:chExt cx="6580302" cy="5404758"/>
          </a:xfrm>
        </p:grpSpPr>
        <p:pic>
          <p:nvPicPr>
            <p:cNvPr id="6" name="Picture 6"/>
            <p:cNvPicPr>
              <a:picLocks noChangeAspect="1"/>
            </p:cNvPicPr>
            <p:nvPr/>
          </p:nvPicPr>
          <p:blipFill>
            <a:blip r:embed="rId4"/>
            <a:srcRect l="5898" r="15308" b="2498"/>
            <a:stretch>
              <a:fillRect/>
            </a:stretch>
          </p:blipFill>
          <p:spPr>
            <a:xfrm>
              <a:off x="0" y="0"/>
              <a:ext cx="6580302" cy="5404758"/>
            </a:xfrm>
            <a:prstGeom prst="rect">
              <a:avLst/>
            </a:prstGeom>
          </p:spPr>
        </p:pic>
      </p:grpSp>
      <p:grpSp>
        <p:nvGrpSpPr>
          <p:cNvPr id="7" name="Group 7"/>
          <p:cNvGrpSpPr/>
          <p:nvPr/>
        </p:nvGrpSpPr>
        <p:grpSpPr>
          <a:xfrm>
            <a:off x="4459697" y="1950653"/>
            <a:ext cx="2795569" cy="2072733"/>
            <a:chOff x="0" y="0"/>
            <a:chExt cx="3727425" cy="2763644"/>
          </a:xfrm>
        </p:grpSpPr>
        <p:pic>
          <p:nvPicPr>
            <p:cNvPr id="8" name="Picture 8"/>
            <p:cNvPicPr>
              <a:picLocks noChangeAspect="1"/>
            </p:cNvPicPr>
            <p:nvPr/>
          </p:nvPicPr>
          <p:blipFill>
            <a:blip r:embed="rId5"/>
            <a:srcRect t="27606" b="23149"/>
            <a:stretch>
              <a:fillRect/>
            </a:stretch>
          </p:blipFill>
          <p:spPr>
            <a:xfrm>
              <a:off x="0" y="0"/>
              <a:ext cx="3727425" cy="2763644"/>
            </a:xfrm>
            <a:prstGeom prst="rect">
              <a:avLst/>
            </a:prstGeom>
          </p:spPr>
        </p:pic>
      </p:grpSp>
      <p:grpSp>
        <p:nvGrpSpPr>
          <p:cNvPr id="9" name="Group 9"/>
          <p:cNvGrpSpPr>
            <a:grpSpLocks noChangeAspect="1"/>
          </p:cNvGrpSpPr>
          <p:nvPr/>
        </p:nvGrpSpPr>
        <p:grpSpPr>
          <a:xfrm>
            <a:off x="2327554" y="1950653"/>
            <a:ext cx="977787" cy="977787"/>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914D"/>
            </a:solidFill>
          </p:spPr>
        </p:sp>
      </p:grpSp>
      <p:sp>
        <p:nvSpPr>
          <p:cNvPr id="11" name="TextBox 11"/>
          <p:cNvSpPr txBox="1"/>
          <p:nvPr/>
        </p:nvSpPr>
        <p:spPr>
          <a:xfrm>
            <a:off x="2320039" y="1972006"/>
            <a:ext cx="977787" cy="812743"/>
          </a:xfrm>
          <a:prstGeom prst="rect">
            <a:avLst/>
          </a:prstGeom>
        </p:spPr>
        <p:txBody>
          <a:bodyPr lIns="0" tIns="0" rIns="0" bIns="0" rtlCol="0" anchor="t">
            <a:spAutoFit/>
          </a:bodyPr>
          <a:lstStyle/>
          <a:p>
            <a:pPr marL="0" lvl="1" indent="0" algn="ctr">
              <a:lnSpc>
                <a:spcPts val="6813"/>
              </a:lnSpc>
              <a:spcBef>
                <a:spcPct val="0"/>
              </a:spcBef>
            </a:pPr>
            <a:r>
              <a:rPr lang="en-US" sz="4339" u="none">
                <a:solidFill>
                  <a:srgbClr val="FFFFFF"/>
                </a:solidFill>
                <a:latin typeface="Montserrat"/>
              </a:rPr>
              <a:t>1</a:t>
            </a:r>
          </a:p>
        </p:txBody>
      </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3" name="TextBox 13"/>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10</a:t>
            </a:r>
          </a:p>
        </p:txBody>
      </p:sp>
      <p:sp>
        <p:nvSpPr>
          <p:cNvPr id="14" name="TextBox 14"/>
          <p:cNvSpPr txBox="1"/>
          <p:nvPr/>
        </p:nvSpPr>
        <p:spPr>
          <a:xfrm>
            <a:off x="11462040" y="6720718"/>
            <a:ext cx="4545857" cy="13601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at ianilisan conse adipiscing elit. Cras ine lisina sitasat amet maximus sit. Nullam nosai ipsum adipiscing elit.</a:t>
            </a:r>
          </a:p>
        </p:txBody>
      </p:sp>
      <p:sp>
        <p:nvSpPr>
          <p:cNvPr id="15" name="TextBox 15"/>
          <p:cNvSpPr txBox="1"/>
          <p:nvPr/>
        </p:nvSpPr>
        <p:spPr>
          <a:xfrm>
            <a:off x="2320039" y="3756686"/>
            <a:ext cx="2009962" cy="266700"/>
          </a:xfrm>
          <a:prstGeom prst="rect">
            <a:avLst/>
          </a:prstGeom>
        </p:spPr>
        <p:txBody>
          <a:bodyPr lIns="0" tIns="0" rIns="0" bIns="0" rtlCol="0" anchor="t">
            <a:spAutoFit/>
          </a:bodyPr>
          <a:lstStyle/>
          <a:p>
            <a:pPr>
              <a:lnSpc>
                <a:spcPts val="2100"/>
              </a:lnSpc>
            </a:pPr>
            <a:r>
              <a:rPr lang="en-US" sz="1500">
                <a:solidFill>
                  <a:srgbClr val="FFFFFF"/>
                </a:solidFill>
                <a:latin typeface="Montserrat"/>
              </a:rPr>
              <a:t>By reallygreatsite</a:t>
            </a:r>
          </a:p>
        </p:txBody>
      </p:sp>
      <p:sp>
        <p:nvSpPr>
          <p:cNvPr id="16" name="TextBox 16"/>
          <p:cNvSpPr txBox="1"/>
          <p:nvPr/>
        </p:nvSpPr>
        <p:spPr>
          <a:xfrm>
            <a:off x="8038629" y="6753840"/>
            <a:ext cx="3357005" cy="1484425"/>
          </a:xfrm>
          <a:prstGeom prst="rect">
            <a:avLst/>
          </a:prstGeom>
        </p:spPr>
        <p:txBody>
          <a:bodyPr lIns="0" tIns="0" rIns="0" bIns="0" rtlCol="0" anchor="t">
            <a:spAutoFit/>
          </a:bodyPr>
          <a:lstStyle/>
          <a:p>
            <a:pPr>
              <a:lnSpc>
                <a:spcPts val="5836"/>
              </a:lnSpc>
            </a:pPr>
            <a:r>
              <a:rPr lang="en-US" sz="5305">
                <a:solidFill>
                  <a:srgbClr val="FF914D"/>
                </a:solidFill>
                <a:latin typeface="Montserrat Extra-Bold"/>
              </a:rPr>
              <a:t>BEST WORKS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98951" y="4151947"/>
            <a:ext cx="6030814" cy="1762294"/>
            <a:chOff x="0" y="0"/>
            <a:chExt cx="5574932" cy="1629079"/>
          </a:xfrm>
        </p:grpSpPr>
        <p:sp>
          <p:nvSpPr>
            <p:cNvPr id="4" name="Freeform 4"/>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5" name="Group 5"/>
          <p:cNvGrpSpPr/>
          <p:nvPr/>
        </p:nvGrpSpPr>
        <p:grpSpPr>
          <a:xfrm>
            <a:off x="9258235" y="4151947"/>
            <a:ext cx="6030814" cy="1762294"/>
            <a:chOff x="0" y="0"/>
            <a:chExt cx="5574932" cy="1629079"/>
          </a:xfrm>
        </p:grpSpPr>
        <p:sp>
          <p:nvSpPr>
            <p:cNvPr id="6" name="Freeform 6"/>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8" name="TextBox 8"/>
          <p:cNvSpPr txBox="1"/>
          <p:nvPr/>
        </p:nvSpPr>
        <p:spPr>
          <a:xfrm>
            <a:off x="4875464" y="4709057"/>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Pedro Fernandes</a:t>
            </a:r>
          </a:p>
        </p:txBody>
      </p:sp>
      <p:grpSp>
        <p:nvGrpSpPr>
          <p:cNvPr id="9" name="Group 9"/>
          <p:cNvGrpSpPr/>
          <p:nvPr/>
        </p:nvGrpSpPr>
        <p:grpSpPr>
          <a:xfrm>
            <a:off x="2998951" y="6170199"/>
            <a:ext cx="6030814" cy="1762294"/>
            <a:chOff x="0" y="0"/>
            <a:chExt cx="5574932" cy="1629079"/>
          </a:xfrm>
        </p:grpSpPr>
        <p:sp>
          <p:nvSpPr>
            <p:cNvPr id="10" name="Freeform 10"/>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11" name="Group 11"/>
          <p:cNvGrpSpPr/>
          <p:nvPr/>
        </p:nvGrpSpPr>
        <p:grpSpPr>
          <a:xfrm>
            <a:off x="9258235" y="6170199"/>
            <a:ext cx="6030814" cy="1762294"/>
            <a:chOff x="0" y="0"/>
            <a:chExt cx="5574932" cy="1629079"/>
          </a:xfrm>
        </p:grpSpPr>
        <p:sp>
          <p:nvSpPr>
            <p:cNvPr id="12" name="Freeform 12"/>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sp>
        <p:nvSpPr>
          <p:cNvPr id="13" name="TextBox 13"/>
          <p:cNvSpPr txBox="1"/>
          <p:nvPr/>
        </p:nvSpPr>
        <p:spPr>
          <a:xfrm>
            <a:off x="11134749" y="4709057"/>
            <a:ext cx="2540677"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Margarita Perez</a:t>
            </a:r>
          </a:p>
        </p:txBody>
      </p:sp>
      <p:sp>
        <p:nvSpPr>
          <p:cNvPr id="14" name="TextBox 14"/>
          <p:cNvSpPr txBox="1"/>
          <p:nvPr/>
        </p:nvSpPr>
        <p:spPr>
          <a:xfrm>
            <a:off x="11134749" y="6717784"/>
            <a:ext cx="2438610"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Lars Peeters</a:t>
            </a:r>
          </a:p>
        </p:txBody>
      </p:sp>
      <p:sp>
        <p:nvSpPr>
          <p:cNvPr id="15" name="TextBox 15"/>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13</a:t>
            </a:r>
          </a:p>
        </p:txBody>
      </p:sp>
      <p:sp>
        <p:nvSpPr>
          <p:cNvPr id="16" name="TextBox 16"/>
          <p:cNvSpPr txBox="1"/>
          <p:nvPr/>
        </p:nvSpPr>
        <p:spPr>
          <a:xfrm>
            <a:off x="6371501" y="8728145"/>
            <a:ext cx="5544998" cy="264160"/>
          </a:xfrm>
          <a:prstGeom prst="rect">
            <a:avLst/>
          </a:prstGeom>
        </p:spPr>
        <p:txBody>
          <a:bodyPr lIns="0" tIns="0" rIns="0" bIns="0" rtlCol="0" anchor="t">
            <a:spAutoFit/>
          </a:bodyPr>
          <a:lstStyle/>
          <a:p>
            <a:pPr algn="ctr">
              <a:lnSpc>
                <a:spcPts val="2239"/>
              </a:lnSpc>
            </a:pPr>
            <a:r>
              <a:rPr lang="en-US" sz="1599" spc="79">
                <a:solidFill>
                  <a:srgbClr val="FFFFFF"/>
                </a:solidFill>
                <a:latin typeface="Montserrat"/>
              </a:rPr>
              <a:t>www.reallygreatsite.com</a:t>
            </a:r>
          </a:p>
        </p:txBody>
      </p:sp>
      <p:grpSp>
        <p:nvGrpSpPr>
          <p:cNvPr id="17" name="Group 17"/>
          <p:cNvGrpSpPr>
            <a:grpSpLocks noChangeAspect="1"/>
          </p:cNvGrpSpPr>
          <p:nvPr/>
        </p:nvGrpSpPr>
        <p:grpSpPr>
          <a:xfrm>
            <a:off x="3421261" y="4451176"/>
            <a:ext cx="1163840" cy="1163835"/>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8050" t="-3240" b="-8723"/>
              </a:stretch>
            </a:blipFill>
          </p:spPr>
        </p:sp>
      </p:grpSp>
      <p:grpSp>
        <p:nvGrpSpPr>
          <p:cNvPr id="19" name="Group 19"/>
          <p:cNvGrpSpPr>
            <a:grpSpLocks noChangeAspect="1"/>
          </p:cNvGrpSpPr>
          <p:nvPr/>
        </p:nvGrpSpPr>
        <p:grpSpPr>
          <a:xfrm>
            <a:off x="9694684" y="6469428"/>
            <a:ext cx="1163840" cy="116383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3842" r="-16250"/>
              </a:stretch>
            </a:blipFill>
          </p:spPr>
        </p:sp>
      </p:grpSp>
      <p:grpSp>
        <p:nvGrpSpPr>
          <p:cNvPr id="21" name="Group 21"/>
          <p:cNvGrpSpPr>
            <a:grpSpLocks noChangeAspect="1"/>
          </p:cNvGrpSpPr>
          <p:nvPr/>
        </p:nvGrpSpPr>
        <p:grpSpPr>
          <a:xfrm>
            <a:off x="9694684" y="4451176"/>
            <a:ext cx="1163840" cy="1163835"/>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8379" r="-41713"/>
              </a:stretch>
            </a:blipFill>
          </p:spPr>
        </p:sp>
      </p:grpSp>
      <p:grpSp>
        <p:nvGrpSpPr>
          <p:cNvPr id="23" name="Group 23"/>
          <p:cNvGrpSpPr>
            <a:grpSpLocks noChangeAspect="1"/>
          </p:cNvGrpSpPr>
          <p:nvPr/>
        </p:nvGrpSpPr>
        <p:grpSpPr>
          <a:xfrm>
            <a:off x="3421261" y="6469428"/>
            <a:ext cx="1163840" cy="1163835"/>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4389" r="-15703"/>
              </a:stretch>
            </a:blipFill>
          </p:spPr>
        </p:sp>
      </p:grpSp>
      <p:sp>
        <p:nvSpPr>
          <p:cNvPr id="25" name="TextBox 25"/>
          <p:cNvSpPr txBox="1"/>
          <p:nvPr/>
        </p:nvSpPr>
        <p:spPr>
          <a:xfrm>
            <a:off x="4290634" y="1642708"/>
            <a:ext cx="9706733" cy="1175596"/>
          </a:xfrm>
          <a:prstGeom prst="rect">
            <a:avLst/>
          </a:prstGeom>
        </p:spPr>
        <p:txBody>
          <a:bodyPr lIns="0" tIns="0" rIns="0" bIns="0" rtlCol="0" anchor="t">
            <a:spAutoFit/>
          </a:bodyPr>
          <a:lstStyle/>
          <a:p>
            <a:pPr algn="ctr">
              <a:lnSpc>
                <a:spcPts val="9066"/>
              </a:lnSpc>
            </a:pPr>
            <a:r>
              <a:rPr lang="en-US" sz="8242">
                <a:solidFill>
                  <a:srgbClr val="FF914D"/>
                </a:solidFill>
                <a:latin typeface="Montserrat Extra-Bold"/>
              </a:rPr>
              <a:t>TESTIMONIAL</a:t>
            </a:r>
          </a:p>
        </p:txBody>
      </p:sp>
      <p:sp>
        <p:nvSpPr>
          <p:cNvPr id="26" name="TextBox 26"/>
          <p:cNvSpPr txBox="1"/>
          <p:nvPr/>
        </p:nvSpPr>
        <p:spPr>
          <a:xfrm>
            <a:off x="6371501" y="2992809"/>
            <a:ext cx="5544998" cy="334911"/>
          </a:xfrm>
          <a:prstGeom prst="rect">
            <a:avLst/>
          </a:prstGeom>
        </p:spPr>
        <p:txBody>
          <a:bodyPr lIns="0" tIns="0" rIns="0" bIns="0" rtlCol="0" anchor="t">
            <a:spAutoFit/>
          </a:bodyPr>
          <a:lstStyle/>
          <a:p>
            <a:pPr algn="ctr">
              <a:lnSpc>
                <a:spcPts val="2574"/>
              </a:lnSpc>
            </a:pPr>
            <a:r>
              <a:rPr lang="en-US" sz="2340">
                <a:solidFill>
                  <a:srgbClr val="FFFFFF"/>
                </a:solidFill>
                <a:latin typeface="Montserrat Bold"/>
              </a:rPr>
              <a:t>See what people are saying</a:t>
            </a:r>
          </a:p>
        </p:txBody>
      </p:sp>
      <p:sp>
        <p:nvSpPr>
          <p:cNvPr id="27" name="TextBox 27"/>
          <p:cNvSpPr txBox="1"/>
          <p:nvPr/>
        </p:nvSpPr>
        <p:spPr>
          <a:xfrm>
            <a:off x="4875464" y="6716066"/>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Cia Rodriguez</a:t>
            </a:r>
          </a:p>
        </p:txBody>
      </p:sp>
      <p:sp>
        <p:nvSpPr>
          <p:cNvPr id="28" name="TextBox 28"/>
          <p:cNvSpPr txBox="1"/>
          <p:nvPr/>
        </p:nvSpPr>
        <p:spPr>
          <a:xfrm>
            <a:off x="4875464"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29" name="TextBox 29"/>
          <p:cNvSpPr txBox="1"/>
          <p:nvPr/>
        </p:nvSpPr>
        <p:spPr>
          <a:xfrm>
            <a:off x="4875464"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0" name="TextBox 30"/>
          <p:cNvSpPr txBox="1"/>
          <p:nvPr/>
        </p:nvSpPr>
        <p:spPr>
          <a:xfrm>
            <a:off x="11134749"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1" name="TextBox 31"/>
          <p:cNvSpPr txBox="1"/>
          <p:nvPr/>
        </p:nvSpPr>
        <p:spPr>
          <a:xfrm>
            <a:off x="11134749"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022439" y="2517651"/>
            <a:ext cx="5936965" cy="5382894"/>
            <a:chOff x="0" y="0"/>
            <a:chExt cx="7915954" cy="7177192"/>
          </a:xfrm>
        </p:grpSpPr>
        <p:sp>
          <p:nvSpPr>
            <p:cNvPr id="4" name="TextBox 4"/>
            <p:cNvSpPr txBox="1"/>
            <p:nvPr/>
          </p:nvSpPr>
          <p:spPr>
            <a:xfrm>
              <a:off x="797793" y="6834592"/>
              <a:ext cx="811389"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1</a:t>
              </a:r>
            </a:p>
          </p:txBody>
        </p:sp>
        <p:sp>
          <p:nvSpPr>
            <p:cNvPr id="5" name="TextBox 5"/>
            <p:cNvSpPr txBox="1"/>
            <p:nvPr/>
          </p:nvSpPr>
          <p:spPr>
            <a:xfrm>
              <a:off x="2281940" y="6834592"/>
              <a:ext cx="867392"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2</a:t>
              </a:r>
            </a:p>
          </p:txBody>
        </p:sp>
        <p:sp>
          <p:nvSpPr>
            <p:cNvPr id="6" name="TextBox 6"/>
            <p:cNvSpPr txBox="1"/>
            <p:nvPr/>
          </p:nvSpPr>
          <p:spPr>
            <a:xfrm>
              <a:off x="3794641" y="6834592"/>
              <a:ext cx="866290"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3</a:t>
              </a:r>
            </a:p>
          </p:txBody>
        </p:sp>
        <p:sp>
          <p:nvSpPr>
            <p:cNvPr id="7" name="TextBox 7"/>
            <p:cNvSpPr txBox="1"/>
            <p:nvPr/>
          </p:nvSpPr>
          <p:spPr>
            <a:xfrm>
              <a:off x="5293560" y="6834592"/>
              <a:ext cx="892748"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4</a:t>
              </a:r>
            </a:p>
          </p:txBody>
        </p:sp>
        <p:sp>
          <p:nvSpPr>
            <p:cNvPr id="8" name="TextBox 8"/>
            <p:cNvSpPr txBox="1"/>
            <p:nvPr/>
          </p:nvSpPr>
          <p:spPr>
            <a:xfrm>
              <a:off x="6818608" y="6834592"/>
              <a:ext cx="866951"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5</a:t>
              </a:r>
            </a:p>
          </p:txBody>
        </p:sp>
        <p:grpSp>
          <p:nvGrpSpPr>
            <p:cNvPr id="9" name="Group 9"/>
            <p:cNvGrpSpPr>
              <a:grpSpLocks noChangeAspect="1"/>
            </p:cNvGrpSpPr>
            <p:nvPr/>
          </p:nvGrpSpPr>
          <p:grpSpPr>
            <a:xfrm>
              <a:off x="539618" y="157013"/>
              <a:ext cx="7376336" cy="6570688"/>
              <a:chOff x="0" y="0"/>
              <a:chExt cx="7376336" cy="6570688"/>
            </a:xfrm>
          </p:grpSpPr>
          <p:sp>
            <p:nvSpPr>
              <p:cNvPr id="10" name="Freeform 10"/>
              <p:cNvSpPr/>
              <p:nvPr/>
            </p:nvSpPr>
            <p:spPr>
              <a:xfrm>
                <a:off x="0" y="-635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1" name="Freeform 11"/>
              <p:cNvSpPr/>
              <p:nvPr/>
            </p:nvSpPr>
            <p:spPr>
              <a:xfrm>
                <a:off x="0" y="130778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2" name="Freeform 12"/>
              <p:cNvSpPr/>
              <p:nvPr/>
            </p:nvSpPr>
            <p:spPr>
              <a:xfrm>
                <a:off x="0" y="2621925"/>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3" name="Freeform 13"/>
              <p:cNvSpPr/>
              <p:nvPr/>
            </p:nvSpPr>
            <p:spPr>
              <a:xfrm>
                <a:off x="0" y="3936063"/>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4" name="Freeform 14"/>
              <p:cNvSpPr/>
              <p:nvPr/>
            </p:nvSpPr>
            <p:spPr>
              <a:xfrm>
                <a:off x="0" y="525020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5" name="Freeform 15"/>
              <p:cNvSpPr/>
              <p:nvPr/>
            </p:nvSpPr>
            <p:spPr>
              <a:xfrm>
                <a:off x="0" y="656433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60000"/>
                </a:srgbClr>
              </a:solidFill>
            </p:spPr>
          </p:sp>
        </p:grpSp>
        <p:sp>
          <p:nvSpPr>
            <p:cNvPr id="16" name="TextBox 16"/>
            <p:cNvSpPr txBox="1"/>
            <p:nvPr/>
          </p:nvSpPr>
          <p:spPr>
            <a:xfrm>
              <a:off x="26017" y="-28575"/>
              <a:ext cx="378134"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25 </a:t>
              </a:r>
            </a:p>
          </p:txBody>
        </p:sp>
        <p:sp>
          <p:nvSpPr>
            <p:cNvPr id="17" name="TextBox 17"/>
            <p:cNvSpPr txBox="1"/>
            <p:nvPr/>
          </p:nvSpPr>
          <p:spPr>
            <a:xfrm>
              <a:off x="0" y="1285563"/>
              <a:ext cx="404151"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20 </a:t>
              </a:r>
            </a:p>
          </p:txBody>
        </p:sp>
        <p:sp>
          <p:nvSpPr>
            <p:cNvPr id="18" name="TextBox 18"/>
            <p:cNvSpPr txBox="1"/>
            <p:nvPr/>
          </p:nvSpPr>
          <p:spPr>
            <a:xfrm>
              <a:off x="82021" y="2599700"/>
              <a:ext cx="322130"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15 </a:t>
              </a:r>
            </a:p>
          </p:txBody>
        </p:sp>
        <p:sp>
          <p:nvSpPr>
            <p:cNvPr id="19" name="TextBox 19"/>
            <p:cNvSpPr txBox="1"/>
            <p:nvPr/>
          </p:nvSpPr>
          <p:spPr>
            <a:xfrm>
              <a:off x="56003" y="3913838"/>
              <a:ext cx="348148"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10 </a:t>
              </a:r>
            </a:p>
          </p:txBody>
        </p:sp>
        <p:sp>
          <p:nvSpPr>
            <p:cNvPr id="20" name="TextBox 20"/>
            <p:cNvSpPr txBox="1"/>
            <p:nvPr/>
          </p:nvSpPr>
          <p:spPr>
            <a:xfrm>
              <a:off x="179696" y="5227975"/>
              <a:ext cx="224455"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5 </a:t>
              </a:r>
            </a:p>
          </p:txBody>
        </p:sp>
        <p:sp>
          <p:nvSpPr>
            <p:cNvPr id="21" name="TextBox 21"/>
            <p:cNvSpPr txBox="1"/>
            <p:nvPr/>
          </p:nvSpPr>
          <p:spPr>
            <a:xfrm>
              <a:off x="153679" y="6542113"/>
              <a:ext cx="250472"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0 </a:t>
              </a:r>
            </a:p>
          </p:txBody>
        </p:sp>
        <p:grpSp>
          <p:nvGrpSpPr>
            <p:cNvPr id="22" name="Group 22"/>
            <p:cNvGrpSpPr>
              <a:grpSpLocks noChangeAspect="1"/>
            </p:cNvGrpSpPr>
            <p:nvPr/>
          </p:nvGrpSpPr>
          <p:grpSpPr>
            <a:xfrm>
              <a:off x="990664" y="939145"/>
              <a:ext cx="6925289" cy="5788555"/>
              <a:chOff x="451047" y="782133"/>
              <a:chExt cx="6925289" cy="5788555"/>
            </a:xfrm>
          </p:grpSpPr>
          <p:sp>
            <p:nvSpPr>
              <p:cNvPr id="23" name="Freeform 23"/>
              <p:cNvSpPr/>
              <p:nvPr/>
            </p:nvSpPr>
            <p:spPr>
              <a:xfrm>
                <a:off x="0" y="6570688"/>
                <a:ext cx="425647" cy="0"/>
              </a:xfrm>
              <a:custGeom>
                <a:avLst/>
                <a:gdLst/>
                <a:ahLst/>
                <a:cxnLst/>
                <a:rect l="l" t="t" r="r" b="b"/>
                <a:pathLst>
                  <a:path w="425647">
                    <a:moveTo>
                      <a:pt x="0" y="0"/>
                    </a:moveTo>
                    <a:lnTo>
                      <a:pt x="0" y="0"/>
                    </a:lnTo>
                    <a:lnTo>
                      <a:pt x="425647" y="0"/>
                    </a:lnTo>
                    <a:lnTo>
                      <a:pt x="425647" y="0"/>
                    </a:lnTo>
                    <a:close/>
                  </a:path>
                </a:pathLst>
              </a:custGeom>
              <a:solidFill>
                <a:srgbClr val="FF914D"/>
              </a:solidFill>
            </p:spPr>
          </p:sp>
          <p:sp>
            <p:nvSpPr>
              <p:cNvPr id="24" name="Freeform 24"/>
              <p:cNvSpPr/>
              <p:nvPr/>
            </p:nvSpPr>
            <p:spPr>
              <a:xfrm>
                <a:off x="1512149"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1" y="0"/>
                      <a:pt x="34052" y="0"/>
                    </a:cubicBezTo>
                    <a:lnTo>
                      <a:pt x="391595" y="0"/>
                    </a:lnTo>
                    <a:cubicBezTo>
                      <a:pt x="410401" y="0"/>
                      <a:pt x="425647" y="15246"/>
                      <a:pt x="425647" y="34052"/>
                    </a:cubicBezTo>
                    <a:lnTo>
                      <a:pt x="425647" y="2108970"/>
                    </a:lnTo>
                    <a:close/>
                  </a:path>
                </a:pathLst>
              </a:custGeom>
              <a:solidFill>
                <a:srgbClr val="FF914D"/>
              </a:solidFill>
            </p:spPr>
          </p:sp>
          <p:sp>
            <p:nvSpPr>
              <p:cNvPr id="25" name="Freeform 25"/>
              <p:cNvSpPr/>
              <p:nvPr/>
            </p:nvSpPr>
            <p:spPr>
              <a:xfrm>
                <a:off x="3024298" y="2621925"/>
                <a:ext cx="425647" cy="3948763"/>
              </a:xfrm>
              <a:custGeom>
                <a:avLst/>
                <a:gdLst/>
                <a:ahLst/>
                <a:cxnLst/>
                <a:rect l="l" t="t" r="r" b="b"/>
                <a:pathLst>
                  <a:path w="425647" h="3948763">
                    <a:moveTo>
                      <a:pt x="0" y="3948763"/>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3948763"/>
                    </a:lnTo>
                    <a:close/>
                  </a:path>
                </a:pathLst>
              </a:custGeom>
              <a:solidFill>
                <a:srgbClr val="FF914D"/>
              </a:solidFill>
            </p:spPr>
          </p:sp>
          <p:sp>
            <p:nvSpPr>
              <p:cNvPr id="26" name="Freeform 26"/>
              <p:cNvSpPr/>
              <p:nvPr/>
            </p:nvSpPr>
            <p:spPr>
              <a:xfrm>
                <a:off x="4536447" y="1833443"/>
                <a:ext cx="425647" cy="4737245"/>
              </a:xfrm>
              <a:custGeom>
                <a:avLst/>
                <a:gdLst/>
                <a:ahLst/>
                <a:cxnLst/>
                <a:rect l="l" t="t" r="r" b="b"/>
                <a:pathLst>
                  <a:path w="425647" h="4737245">
                    <a:moveTo>
                      <a:pt x="0" y="4737245"/>
                    </a:moveTo>
                    <a:lnTo>
                      <a:pt x="0" y="34051"/>
                    </a:lnTo>
                    <a:cubicBezTo>
                      <a:pt x="0" y="15245"/>
                      <a:pt x="15245" y="0"/>
                      <a:pt x="34052" y="0"/>
                    </a:cubicBezTo>
                    <a:lnTo>
                      <a:pt x="391595" y="0"/>
                    </a:lnTo>
                    <a:cubicBezTo>
                      <a:pt x="410401" y="0"/>
                      <a:pt x="425647" y="15245"/>
                      <a:pt x="425647" y="34051"/>
                    </a:cubicBezTo>
                    <a:lnTo>
                      <a:pt x="425647" y="4737245"/>
                    </a:lnTo>
                    <a:close/>
                  </a:path>
                </a:pathLst>
              </a:custGeom>
              <a:solidFill>
                <a:srgbClr val="FF914D"/>
              </a:solidFill>
            </p:spPr>
          </p:sp>
          <p:sp>
            <p:nvSpPr>
              <p:cNvPr id="27" name="Freeform 27"/>
              <p:cNvSpPr/>
              <p:nvPr/>
            </p:nvSpPr>
            <p:spPr>
              <a:xfrm>
                <a:off x="6048596" y="782133"/>
                <a:ext cx="425647" cy="5788555"/>
              </a:xfrm>
              <a:custGeom>
                <a:avLst/>
                <a:gdLst/>
                <a:ahLst/>
                <a:cxnLst/>
                <a:rect l="l" t="t" r="r" b="b"/>
                <a:pathLst>
                  <a:path w="425647" h="5788555">
                    <a:moveTo>
                      <a:pt x="0" y="5788555"/>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5788555"/>
                    </a:lnTo>
                    <a:close/>
                  </a:path>
                </a:pathLst>
              </a:custGeom>
              <a:solidFill>
                <a:srgbClr val="FF914D"/>
              </a:solidFill>
            </p:spPr>
          </p:sp>
          <p:sp>
            <p:nvSpPr>
              <p:cNvPr id="28" name="Freeform 28"/>
              <p:cNvSpPr/>
              <p:nvPr/>
            </p:nvSpPr>
            <p:spPr>
              <a:xfrm>
                <a:off x="451047"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1326838"/>
                    </a:lnTo>
                    <a:close/>
                  </a:path>
                </a:pathLst>
              </a:custGeom>
              <a:solidFill>
                <a:srgbClr val="292928"/>
              </a:solidFill>
            </p:spPr>
          </p:sp>
          <p:sp>
            <p:nvSpPr>
              <p:cNvPr id="29" name="Freeform 29"/>
              <p:cNvSpPr/>
              <p:nvPr/>
            </p:nvSpPr>
            <p:spPr>
              <a:xfrm>
                <a:off x="1963196"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0" y="0"/>
                      <a:pt x="34051" y="0"/>
                    </a:cubicBezTo>
                    <a:lnTo>
                      <a:pt x="391595" y="0"/>
                    </a:lnTo>
                    <a:cubicBezTo>
                      <a:pt x="400626" y="0"/>
                      <a:pt x="409287" y="3588"/>
                      <a:pt x="415673" y="9973"/>
                    </a:cubicBezTo>
                    <a:cubicBezTo>
                      <a:pt x="422059" y="16359"/>
                      <a:pt x="425647" y="25021"/>
                      <a:pt x="425647" y="34052"/>
                    </a:cubicBezTo>
                    <a:lnTo>
                      <a:pt x="425647" y="2108970"/>
                    </a:lnTo>
                    <a:close/>
                  </a:path>
                </a:pathLst>
              </a:custGeom>
              <a:solidFill>
                <a:srgbClr val="292928"/>
              </a:solidFill>
            </p:spPr>
          </p:sp>
          <p:sp>
            <p:nvSpPr>
              <p:cNvPr id="30" name="Freeform 30"/>
              <p:cNvSpPr/>
              <p:nvPr/>
            </p:nvSpPr>
            <p:spPr>
              <a:xfrm>
                <a:off x="3475345" y="3938179"/>
                <a:ext cx="425646" cy="2632509"/>
              </a:xfrm>
              <a:custGeom>
                <a:avLst/>
                <a:gdLst/>
                <a:ahLst/>
                <a:cxnLst/>
                <a:rect l="l" t="t" r="r" b="b"/>
                <a:pathLst>
                  <a:path w="425646" h="2632509">
                    <a:moveTo>
                      <a:pt x="0" y="2632509"/>
                    </a:moveTo>
                    <a:lnTo>
                      <a:pt x="0" y="34052"/>
                    </a:lnTo>
                    <a:cubicBezTo>
                      <a:pt x="0" y="15246"/>
                      <a:pt x="15245" y="0"/>
                      <a:pt x="34051" y="0"/>
                    </a:cubicBezTo>
                    <a:lnTo>
                      <a:pt x="391595" y="0"/>
                    </a:lnTo>
                    <a:cubicBezTo>
                      <a:pt x="410401" y="0"/>
                      <a:pt x="425646" y="15246"/>
                      <a:pt x="425646" y="34052"/>
                    </a:cubicBezTo>
                    <a:lnTo>
                      <a:pt x="425646" y="2632509"/>
                    </a:lnTo>
                    <a:close/>
                  </a:path>
                </a:pathLst>
              </a:custGeom>
              <a:solidFill>
                <a:srgbClr val="292928"/>
              </a:solidFill>
            </p:spPr>
          </p:sp>
          <p:sp>
            <p:nvSpPr>
              <p:cNvPr id="31" name="Freeform 31"/>
              <p:cNvSpPr/>
              <p:nvPr/>
            </p:nvSpPr>
            <p:spPr>
              <a:xfrm>
                <a:off x="4987494" y="2886164"/>
                <a:ext cx="425647" cy="3684524"/>
              </a:xfrm>
              <a:custGeom>
                <a:avLst/>
                <a:gdLst/>
                <a:ahLst/>
                <a:cxnLst/>
                <a:rect l="l" t="t" r="r" b="b"/>
                <a:pathLst>
                  <a:path w="425647" h="3684524">
                    <a:moveTo>
                      <a:pt x="0" y="3684524"/>
                    </a:moveTo>
                    <a:lnTo>
                      <a:pt x="0" y="34052"/>
                    </a:lnTo>
                    <a:cubicBezTo>
                      <a:pt x="0" y="15245"/>
                      <a:pt x="15245" y="0"/>
                      <a:pt x="34051" y="0"/>
                    </a:cubicBezTo>
                    <a:lnTo>
                      <a:pt x="391595" y="0"/>
                    </a:lnTo>
                    <a:cubicBezTo>
                      <a:pt x="410401" y="0"/>
                      <a:pt x="425647" y="15245"/>
                      <a:pt x="425647" y="34052"/>
                    </a:cubicBezTo>
                    <a:lnTo>
                      <a:pt x="425647" y="3684524"/>
                    </a:lnTo>
                    <a:close/>
                  </a:path>
                </a:pathLst>
              </a:custGeom>
              <a:solidFill>
                <a:srgbClr val="292928"/>
              </a:solidFill>
            </p:spPr>
          </p:sp>
          <p:sp>
            <p:nvSpPr>
              <p:cNvPr id="32" name="Freeform 32"/>
              <p:cNvSpPr/>
              <p:nvPr/>
            </p:nvSpPr>
            <p:spPr>
              <a:xfrm>
                <a:off x="6499642" y="1308365"/>
                <a:ext cx="425647" cy="5262323"/>
              </a:xfrm>
              <a:custGeom>
                <a:avLst/>
                <a:gdLst/>
                <a:ahLst/>
                <a:cxnLst/>
                <a:rect l="l" t="t" r="r" b="b"/>
                <a:pathLst>
                  <a:path w="425647" h="5262323">
                    <a:moveTo>
                      <a:pt x="0" y="5262323"/>
                    </a:moveTo>
                    <a:lnTo>
                      <a:pt x="0" y="34052"/>
                    </a:lnTo>
                    <a:cubicBezTo>
                      <a:pt x="0" y="25021"/>
                      <a:pt x="3588" y="16359"/>
                      <a:pt x="9974" y="9973"/>
                    </a:cubicBezTo>
                    <a:cubicBezTo>
                      <a:pt x="16360" y="3587"/>
                      <a:pt x="25021" y="0"/>
                      <a:pt x="34052" y="0"/>
                    </a:cubicBezTo>
                    <a:lnTo>
                      <a:pt x="391596" y="0"/>
                    </a:lnTo>
                    <a:cubicBezTo>
                      <a:pt x="400627" y="0"/>
                      <a:pt x="409288" y="3587"/>
                      <a:pt x="415674" y="9973"/>
                    </a:cubicBezTo>
                    <a:cubicBezTo>
                      <a:pt x="422060" y="16359"/>
                      <a:pt x="425648" y="25020"/>
                      <a:pt x="425648" y="34052"/>
                    </a:cubicBezTo>
                    <a:lnTo>
                      <a:pt x="425648" y="5262323"/>
                    </a:lnTo>
                    <a:close/>
                  </a:path>
                </a:pathLst>
              </a:custGeom>
              <a:solidFill>
                <a:srgbClr val="292928"/>
              </a:solidFill>
            </p:spPr>
          </p:sp>
          <p:sp>
            <p:nvSpPr>
              <p:cNvPr id="33" name="Freeform 33"/>
              <p:cNvSpPr/>
              <p:nvPr/>
            </p:nvSpPr>
            <p:spPr>
              <a:xfrm>
                <a:off x="902094"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0" y="0"/>
                      <a:pt x="34051" y="0"/>
                    </a:cubicBezTo>
                    <a:lnTo>
                      <a:pt x="391595" y="0"/>
                    </a:lnTo>
                    <a:cubicBezTo>
                      <a:pt x="400626" y="0"/>
                      <a:pt x="409287" y="3588"/>
                      <a:pt x="415673" y="9974"/>
                    </a:cubicBezTo>
                    <a:cubicBezTo>
                      <a:pt x="422059" y="16360"/>
                      <a:pt x="425646" y="25021"/>
                      <a:pt x="425646" y="34052"/>
                    </a:cubicBezTo>
                    <a:lnTo>
                      <a:pt x="425646" y="1326838"/>
                    </a:lnTo>
                    <a:close/>
                  </a:path>
                </a:pathLst>
              </a:custGeom>
              <a:solidFill>
                <a:srgbClr val="737373"/>
              </a:solidFill>
            </p:spPr>
          </p:sp>
          <p:sp>
            <p:nvSpPr>
              <p:cNvPr id="34" name="Freeform 34"/>
              <p:cNvSpPr/>
              <p:nvPr/>
            </p:nvSpPr>
            <p:spPr>
              <a:xfrm>
                <a:off x="2414243" y="5516203"/>
                <a:ext cx="425647" cy="1054485"/>
              </a:xfrm>
              <a:custGeom>
                <a:avLst/>
                <a:gdLst/>
                <a:ahLst/>
                <a:cxnLst/>
                <a:rect l="l" t="t" r="r" b="b"/>
                <a:pathLst>
                  <a:path w="425647" h="1054485">
                    <a:moveTo>
                      <a:pt x="0" y="1054485"/>
                    </a:moveTo>
                    <a:lnTo>
                      <a:pt x="0" y="34052"/>
                    </a:lnTo>
                    <a:cubicBezTo>
                      <a:pt x="0" y="25020"/>
                      <a:pt x="3587" y="16359"/>
                      <a:pt x="9973" y="9973"/>
                    </a:cubicBezTo>
                    <a:cubicBezTo>
                      <a:pt x="16359" y="3588"/>
                      <a:pt x="25020" y="0"/>
                      <a:pt x="34051" y="0"/>
                    </a:cubicBezTo>
                    <a:lnTo>
                      <a:pt x="391595" y="0"/>
                    </a:lnTo>
                    <a:cubicBezTo>
                      <a:pt x="400626" y="0"/>
                      <a:pt x="409287" y="3588"/>
                      <a:pt x="415673" y="9973"/>
                    </a:cubicBezTo>
                    <a:cubicBezTo>
                      <a:pt x="422059" y="16359"/>
                      <a:pt x="425646" y="25020"/>
                      <a:pt x="425646" y="34052"/>
                    </a:cubicBezTo>
                    <a:lnTo>
                      <a:pt x="425646" y="1054485"/>
                    </a:lnTo>
                    <a:close/>
                  </a:path>
                </a:pathLst>
              </a:custGeom>
              <a:solidFill>
                <a:srgbClr val="737373"/>
              </a:solidFill>
            </p:spPr>
          </p:sp>
          <p:sp>
            <p:nvSpPr>
              <p:cNvPr id="35" name="Freeform 35"/>
              <p:cNvSpPr/>
              <p:nvPr/>
            </p:nvSpPr>
            <p:spPr>
              <a:xfrm>
                <a:off x="3926391" y="5254434"/>
                <a:ext cx="425647" cy="1316254"/>
              </a:xfrm>
              <a:custGeom>
                <a:avLst/>
                <a:gdLst/>
                <a:ahLst/>
                <a:cxnLst/>
                <a:rect l="l" t="t" r="r" b="b"/>
                <a:pathLst>
                  <a:path w="425647" h="1316254">
                    <a:moveTo>
                      <a:pt x="0" y="1316254"/>
                    </a:moveTo>
                    <a:lnTo>
                      <a:pt x="0" y="34051"/>
                    </a:lnTo>
                    <a:cubicBezTo>
                      <a:pt x="0" y="15245"/>
                      <a:pt x="15246" y="0"/>
                      <a:pt x="34052" y="0"/>
                    </a:cubicBezTo>
                    <a:lnTo>
                      <a:pt x="391595" y="0"/>
                    </a:lnTo>
                    <a:cubicBezTo>
                      <a:pt x="410402" y="0"/>
                      <a:pt x="425647" y="15245"/>
                      <a:pt x="425647" y="34051"/>
                    </a:cubicBezTo>
                    <a:lnTo>
                      <a:pt x="425647" y="1316254"/>
                    </a:lnTo>
                    <a:close/>
                  </a:path>
                </a:pathLst>
              </a:custGeom>
              <a:solidFill>
                <a:srgbClr val="737373"/>
              </a:solidFill>
            </p:spPr>
          </p:sp>
          <p:sp>
            <p:nvSpPr>
              <p:cNvPr id="36" name="Freeform 36"/>
              <p:cNvSpPr/>
              <p:nvPr/>
            </p:nvSpPr>
            <p:spPr>
              <a:xfrm>
                <a:off x="5438541" y="4465246"/>
                <a:ext cx="425647" cy="2105442"/>
              </a:xfrm>
              <a:custGeom>
                <a:avLst/>
                <a:gdLst/>
                <a:ahLst/>
                <a:cxnLst/>
                <a:rect l="l" t="t" r="r" b="b"/>
                <a:pathLst>
                  <a:path w="425647" h="2105442">
                    <a:moveTo>
                      <a:pt x="0" y="2105442"/>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2105442"/>
                    </a:lnTo>
                    <a:close/>
                  </a:path>
                </a:pathLst>
              </a:custGeom>
              <a:solidFill>
                <a:srgbClr val="737373"/>
              </a:solidFill>
            </p:spPr>
          </p:sp>
          <p:sp>
            <p:nvSpPr>
              <p:cNvPr id="37" name="Freeform 37"/>
              <p:cNvSpPr/>
              <p:nvPr/>
            </p:nvSpPr>
            <p:spPr>
              <a:xfrm>
                <a:off x="6950690" y="4465759"/>
                <a:ext cx="425646" cy="2104929"/>
              </a:xfrm>
              <a:custGeom>
                <a:avLst/>
                <a:gdLst/>
                <a:ahLst/>
                <a:cxnLst/>
                <a:rect l="l" t="t" r="r" b="b"/>
                <a:pathLst>
                  <a:path w="425646" h="2104929">
                    <a:moveTo>
                      <a:pt x="0" y="2104929"/>
                    </a:moveTo>
                    <a:lnTo>
                      <a:pt x="0" y="34052"/>
                    </a:lnTo>
                    <a:cubicBezTo>
                      <a:pt x="0" y="15245"/>
                      <a:pt x="15245" y="0"/>
                      <a:pt x="34051" y="0"/>
                    </a:cubicBezTo>
                    <a:lnTo>
                      <a:pt x="391594" y="0"/>
                    </a:lnTo>
                    <a:cubicBezTo>
                      <a:pt x="410400" y="0"/>
                      <a:pt x="425646" y="15245"/>
                      <a:pt x="425646" y="34052"/>
                    </a:cubicBezTo>
                    <a:lnTo>
                      <a:pt x="425646" y="2104929"/>
                    </a:lnTo>
                    <a:close/>
                  </a:path>
                </a:pathLst>
              </a:custGeom>
              <a:solidFill>
                <a:srgbClr val="737373"/>
              </a:solidFill>
            </p:spPr>
          </p:sp>
        </p:grpSp>
      </p:grpSp>
      <p:pic>
        <p:nvPicPr>
          <p:cNvPr id="38" name="Picture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39" name="TextBox 39"/>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14</a:t>
            </a:r>
          </a:p>
        </p:txBody>
      </p:sp>
      <p:sp>
        <p:nvSpPr>
          <p:cNvPr id="40" name="TextBox 40"/>
          <p:cNvSpPr txBox="1"/>
          <p:nvPr/>
        </p:nvSpPr>
        <p:spPr>
          <a:xfrm>
            <a:off x="2382207" y="6032709"/>
            <a:ext cx="6761793" cy="1359773"/>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at adipiscing elit. Cras in libero sit amet ni cursus fringilla. Nullam feli orci, maximus sit.Nullam nonasil ipsum variusa, convallis lacus a, faucibus odio at adipiscing.</a:t>
            </a:r>
          </a:p>
        </p:txBody>
      </p:sp>
      <p:sp>
        <p:nvSpPr>
          <p:cNvPr id="41" name="TextBox 41"/>
          <p:cNvSpPr txBox="1"/>
          <p:nvPr/>
        </p:nvSpPr>
        <p:spPr>
          <a:xfrm>
            <a:off x="2382207" y="3321328"/>
            <a:ext cx="3563292" cy="272316"/>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42" name="TextBox 42"/>
          <p:cNvSpPr txBox="1"/>
          <p:nvPr/>
        </p:nvSpPr>
        <p:spPr>
          <a:xfrm>
            <a:off x="2325057" y="4336594"/>
            <a:ext cx="6763908" cy="1076989"/>
          </a:xfrm>
          <a:prstGeom prst="rect">
            <a:avLst/>
          </a:prstGeom>
        </p:spPr>
        <p:txBody>
          <a:bodyPr lIns="0" tIns="0" rIns="0" bIns="0" rtlCol="0" anchor="t">
            <a:spAutoFit/>
          </a:bodyPr>
          <a:lstStyle/>
          <a:p>
            <a:pPr>
              <a:lnSpc>
                <a:spcPts val="8310"/>
              </a:lnSpc>
            </a:pPr>
            <a:r>
              <a:rPr lang="en-US" sz="7555">
                <a:solidFill>
                  <a:srgbClr val="FF914D"/>
                </a:solidFill>
                <a:latin typeface="Montserrat Extra-Bold"/>
              </a:rPr>
              <a:t>OUR GOALS</a:t>
            </a:r>
          </a:p>
        </p:txBody>
      </p:sp>
      <p:grpSp>
        <p:nvGrpSpPr>
          <p:cNvPr id="43" name="Group 43"/>
          <p:cNvGrpSpPr/>
          <p:nvPr/>
        </p:nvGrpSpPr>
        <p:grpSpPr>
          <a:xfrm>
            <a:off x="7600950" y="8570175"/>
            <a:ext cx="3086100" cy="536068"/>
            <a:chOff x="0" y="0"/>
            <a:chExt cx="812800" cy="141187"/>
          </a:xfrm>
        </p:grpSpPr>
        <p:sp>
          <p:nvSpPr>
            <p:cNvPr id="44" name="Freeform 44"/>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45" name="TextBox 45"/>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46" name="TextBox 46"/>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62984" y="4822274"/>
            <a:ext cx="3228026" cy="3244556"/>
            <a:chOff x="0" y="0"/>
            <a:chExt cx="4304035" cy="4326075"/>
          </a:xfrm>
        </p:grpSpPr>
        <p:sp>
          <p:nvSpPr>
            <p:cNvPr id="4" name="TextBox 4"/>
            <p:cNvSpPr txBox="1"/>
            <p:nvPr/>
          </p:nvSpPr>
          <p:spPr>
            <a:xfrm>
              <a:off x="2400416" y="3754462"/>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5" name="TextBox 5"/>
            <p:cNvSpPr txBox="1"/>
            <p:nvPr/>
          </p:nvSpPr>
          <p:spPr>
            <a:xfrm>
              <a:off x="0" y="45526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6" name="TextBox 6"/>
            <p:cNvSpPr txBox="1"/>
            <p:nvPr/>
          </p:nvSpPr>
          <p:spPr>
            <a:xfrm>
              <a:off x="2997645" y="-19050"/>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20%</a:t>
              </a:r>
            </a:p>
          </p:txBody>
        </p:sp>
        <p:sp>
          <p:nvSpPr>
            <p:cNvPr id="7" name="TextBox 7"/>
            <p:cNvSpPr txBox="1"/>
            <p:nvPr/>
          </p:nvSpPr>
          <p:spPr>
            <a:xfrm>
              <a:off x="3896736" y="1715443"/>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8" name="TextBox 8"/>
            <p:cNvSpPr txBox="1"/>
            <p:nvPr/>
          </p:nvSpPr>
          <p:spPr>
            <a:xfrm>
              <a:off x="24971" y="2975626"/>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10%</a:t>
              </a:r>
            </a:p>
          </p:txBody>
        </p:sp>
        <p:grpSp>
          <p:nvGrpSpPr>
            <p:cNvPr id="9" name="Group 9"/>
            <p:cNvGrpSpPr>
              <a:grpSpLocks noChangeAspect="1"/>
            </p:cNvGrpSpPr>
            <p:nvPr/>
          </p:nvGrpSpPr>
          <p:grpSpPr>
            <a:xfrm>
              <a:off x="259137" y="313477"/>
              <a:ext cx="3394595" cy="3394595"/>
              <a:chOff x="0" y="0"/>
              <a:chExt cx="2540000" cy="2540000"/>
            </a:xfrm>
          </p:grpSpPr>
          <p:sp>
            <p:nvSpPr>
              <p:cNvPr id="10" name="Freeform 10"/>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737373"/>
              </a:solidFill>
            </p:spPr>
          </p:sp>
          <p:sp>
            <p:nvSpPr>
              <p:cNvPr id="11" name="Freeform 11"/>
              <p:cNvSpPr/>
              <p:nvPr/>
            </p:nvSpPr>
            <p:spPr>
              <a:xfrm>
                <a:off x="1863359" y="877548"/>
                <a:ext cx="704079" cy="844780"/>
              </a:xfrm>
              <a:custGeom>
                <a:avLst/>
                <a:gdLst/>
                <a:ahLst/>
                <a:cxnLst/>
                <a:rect l="l" t="t" r="r" b="b"/>
                <a:pathLst>
                  <a:path w="704079" h="844780">
                    <a:moveTo>
                      <a:pt x="614483" y="0"/>
                    </a:moveTo>
                    <a:cubicBezTo>
                      <a:pt x="704079" y="275749"/>
                      <a:pt x="696625" y="573854"/>
                      <a:pt x="593359" y="844780"/>
                    </a:cubicBezTo>
                    <a:lnTo>
                      <a:pt x="0" y="618616"/>
                    </a:lnTo>
                    <a:cubicBezTo>
                      <a:pt x="51633" y="483153"/>
                      <a:pt x="55360" y="334101"/>
                      <a:pt x="10562" y="196226"/>
                    </a:cubicBezTo>
                    <a:close/>
                  </a:path>
                </a:pathLst>
              </a:custGeom>
              <a:solidFill>
                <a:srgbClr val="949494"/>
              </a:solidFill>
            </p:spPr>
          </p:sp>
          <p:sp>
            <p:nvSpPr>
              <p:cNvPr id="12" name="Freeform 12"/>
              <p:cNvSpPr/>
              <p:nvPr/>
            </p:nvSpPr>
            <p:spPr>
              <a:xfrm>
                <a:off x="473094" y="1466226"/>
                <a:ext cx="2004747" cy="1140167"/>
              </a:xfrm>
              <a:custGeom>
                <a:avLst/>
                <a:gdLst/>
                <a:ahLst/>
                <a:cxnLst/>
                <a:rect l="l" t="t" r="r" b="b"/>
                <a:pathLst>
                  <a:path w="2004747" h="1140167">
                    <a:moveTo>
                      <a:pt x="2004748" y="196226"/>
                    </a:moveTo>
                    <a:cubicBezTo>
                      <a:pt x="1875658" y="593523"/>
                      <a:pt x="1559443" y="901930"/>
                      <a:pt x="1159042" y="1021049"/>
                    </a:cubicBezTo>
                    <a:cubicBezTo>
                      <a:pt x="758641" y="1140167"/>
                      <a:pt x="325268" y="1054760"/>
                      <a:pt x="0" y="792633"/>
                    </a:cubicBezTo>
                    <a:lnTo>
                      <a:pt x="398453" y="298203"/>
                    </a:lnTo>
                    <a:cubicBezTo>
                      <a:pt x="561087" y="429267"/>
                      <a:pt x="777774" y="471970"/>
                      <a:pt x="977974" y="412411"/>
                    </a:cubicBezTo>
                    <a:cubicBezTo>
                      <a:pt x="1178174" y="352852"/>
                      <a:pt x="1336282" y="198649"/>
                      <a:pt x="1400827" y="0"/>
                    </a:cubicBezTo>
                    <a:close/>
                  </a:path>
                </a:pathLst>
              </a:custGeom>
              <a:solidFill>
                <a:srgbClr val="B6B6B6"/>
              </a:solidFill>
            </p:spPr>
          </p:sp>
          <p:sp>
            <p:nvSpPr>
              <p:cNvPr id="13" name="Freeform 13"/>
              <p:cNvSpPr/>
              <p:nvPr/>
            </p:nvSpPr>
            <p:spPr>
              <a:xfrm>
                <a:off x="44053" y="1435797"/>
                <a:ext cx="852703" cy="861654"/>
              </a:xfrm>
              <a:custGeom>
                <a:avLst/>
                <a:gdLst/>
                <a:ahLst/>
                <a:cxnLst/>
                <a:rect l="l" t="t" r="r" b="b"/>
                <a:pathLst>
                  <a:path w="852703" h="861654">
                    <a:moveTo>
                      <a:pt x="479460" y="861655"/>
                    </a:moveTo>
                    <a:cubicBezTo>
                      <a:pt x="244894" y="691232"/>
                      <a:pt x="75703" y="445679"/>
                      <a:pt x="0" y="165797"/>
                    </a:cubicBezTo>
                    <a:lnTo>
                      <a:pt x="612974" y="0"/>
                    </a:lnTo>
                    <a:cubicBezTo>
                      <a:pt x="650825" y="139941"/>
                      <a:pt x="735420" y="262718"/>
                      <a:pt x="852703" y="347929"/>
                    </a:cubicBezTo>
                    <a:close/>
                  </a:path>
                </a:pathLst>
              </a:custGeom>
              <a:solidFill>
                <a:srgbClr val="DADADA"/>
              </a:solidFill>
            </p:spPr>
          </p:sp>
          <p:sp>
            <p:nvSpPr>
              <p:cNvPr id="14" name="Freeform 14"/>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15" name="Group 15"/>
          <p:cNvGrpSpPr/>
          <p:nvPr/>
        </p:nvGrpSpPr>
        <p:grpSpPr>
          <a:xfrm>
            <a:off x="7688155" y="4593879"/>
            <a:ext cx="3239191" cy="3472951"/>
            <a:chOff x="0" y="0"/>
            <a:chExt cx="4318921" cy="4630601"/>
          </a:xfrm>
        </p:grpSpPr>
        <p:sp>
          <p:nvSpPr>
            <p:cNvPr id="16" name="TextBox 16"/>
            <p:cNvSpPr txBox="1"/>
            <p:nvPr/>
          </p:nvSpPr>
          <p:spPr>
            <a:xfrm>
              <a:off x="3881849" y="2019969"/>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30%</a:t>
              </a:r>
            </a:p>
          </p:txBody>
        </p:sp>
        <p:sp>
          <p:nvSpPr>
            <p:cNvPr id="17" name="TextBox 17"/>
            <p:cNvSpPr txBox="1"/>
            <p:nvPr/>
          </p:nvSpPr>
          <p:spPr>
            <a:xfrm>
              <a:off x="0" y="759786"/>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18" name="TextBox 18"/>
            <p:cNvSpPr txBox="1"/>
            <p:nvPr/>
          </p:nvSpPr>
          <p:spPr>
            <a:xfrm>
              <a:off x="477279" y="3754462"/>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19" name="TextBox 19"/>
            <p:cNvSpPr txBox="1"/>
            <p:nvPr/>
          </p:nvSpPr>
          <p:spPr>
            <a:xfrm>
              <a:off x="2421981" y="-19050"/>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10%</a:t>
              </a:r>
            </a:p>
          </p:txBody>
        </p:sp>
        <p:sp>
          <p:nvSpPr>
            <p:cNvPr id="20" name="TextBox 20"/>
            <p:cNvSpPr txBox="1"/>
            <p:nvPr/>
          </p:nvSpPr>
          <p:spPr>
            <a:xfrm>
              <a:off x="2411984" y="4058988"/>
              <a:ext cx="41393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10%</a:t>
              </a:r>
            </a:p>
          </p:txBody>
        </p:sp>
        <p:grpSp>
          <p:nvGrpSpPr>
            <p:cNvPr id="21" name="Group 21"/>
            <p:cNvGrpSpPr>
              <a:grpSpLocks noChangeAspect="1"/>
            </p:cNvGrpSpPr>
            <p:nvPr/>
          </p:nvGrpSpPr>
          <p:grpSpPr>
            <a:xfrm>
              <a:off x="259137" y="618003"/>
              <a:ext cx="3394595" cy="3394595"/>
              <a:chOff x="0" y="0"/>
              <a:chExt cx="2540000" cy="2540000"/>
            </a:xfrm>
          </p:grpSpPr>
          <p:sp>
            <p:nvSpPr>
              <p:cNvPr id="22" name="Freeform 22"/>
              <p:cNvSpPr/>
              <p:nvPr/>
            </p:nvSpPr>
            <p:spPr>
              <a:xfrm>
                <a:off x="1270000" y="0"/>
                <a:ext cx="796906" cy="775571"/>
              </a:xfrm>
              <a:custGeom>
                <a:avLst/>
                <a:gdLst/>
                <a:ahLst/>
                <a:cxnLst/>
                <a:rect l="l" t="t" r="r" b="b"/>
                <a:pathLst>
                  <a:path w="796906" h="775571">
                    <a:moveTo>
                      <a:pt x="0" y="0"/>
                    </a:moveTo>
                    <a:cubicBezTo>
                      <a:pt x="289939" y="0"/>
                      <a:pt x="571150" y="99209"/>
                      <a:pt x="796906" y="281141"/>
                    </a:cubicBezTo>
                    <a:lnTo>
                      <a:pt x="398453" y="775571"/>
                    </a:lnTo>
                    <a:cubicBezTo>
                      <a:pt x="285575" y="684604"/>
                      <a:pt x="144970" y="635000"/>
                      <a:pt x="0" y="635000"/>
                    </a:cubicBezTo>
                    <a:close/>
                  </a:path>
                </a:pathLst>
              </a:custGeom>
              <a:solidFill>
                <a:srgbClr val="737373"/>
              </a:solidFill>
            </p:spPr>
          </p:sp>
          <p:sp>
            <p:nvSpPr>
              <p:cNvPr id="23" name="Freeform 23"/>
              <p:cNvSpPr/>
              <p:nvPr/>
            </p:nvSpPr>
            <p:spPr>
              <a:xfrm>
                <a:off x="1617102" y="242548"/>
                <a:ext cx="932944" cy="2090928"/>
              </a:xfrm>
              <a:custGeom>
                <a:avLst/>
                <a:gdLst/>
                <a:ahLst/>
                <a:cxnLst/>
                <a:rect l="l" t="t" r="r" b="b"/>
                <a:pathLst>
                  <a:path w="932944" h="2090928">
                    <a:moveTo>
                      <a:pt x="399385" y="0"/>
                    </a:moveTo>
                    <a:cubicBezTo>
                      <a:pt x="737347" y="245544"/>
                      <a:pt x="932944" y="641586"/>
                      <a:pt x="922501" y="1059199"/>
                    </a:cubicBezTo>
                    <a:cubicBezTo>
                      <a:pt x="912059" y="1476812"/>
                      <a:pt x="696913" y="1862583"/>
                      <a:pt x="347101" y="2090928"/>
                    </a:cubicBezTo>
                    <a:lnTo>
                      <a:pt x="0" y="1559190"/>
                    </a:lnTo>
                    <a:cubicBezTo>
                      <a:pt x="174905" y="1445017"/>
                      <a:pt x="282478" y="1252132"/>
                      <a:pt x="287700" y="1043325"/>
                    </a:cubicBezTo>
                    <a:cubicBezTo>
                      <a:pt x="292921" y="834519"/>
                      <a:pt x="195122" y="636498"/>
                      <a:pt x="26142" y="513726"/>
                    </a:cubicBezTo>
                    <a:close/>
                  </a:path>
                </a:pathLst>
              </a:custGeom>
              <a:solidFill>
                <a:srgbClr val="949494"/>
              </a:solidFill>
            </p:spPr>
          </p:sp>
          <p:sp>
            <p:nvSpPr>
              <p:cNvPr id="24" name="Freeform 24"/>
              <p:cNvSpPr/>
              <p:nvPr/>
            </p:nvSpPr>
            <p:spPr>
              <a:xfrm>
                <a:off x="1206526" y="1783726"/>
                <a:ext cx="809961" cy="769178"/>
              </a:xfrm>
              <a:custGeom>
                <a:avLst/>
                <a:gdLst/>
                <a:ahLst/>
                <a:cxnLst/>
                <a:rect l="l" t="t" r="r" b="b"/>
                <a:pathLst>
                  <a:path w="809961" h="769178">
                    <a:moveTo>
                      <a:pt x="809961" y="513726"/>
                    </a:moveTo>
                    <a:cubicBezTo>
                      <a:pt x="575395" y="684148"/>
                      <a:pt x="289578" y="769178"/>
                      <a:pt x="0" y="754687"/>
                    </a:cubicBezTo>
                    <a:lnTo>
                      <a:pt x="31737" y="120480"/>
                    </a:lnTo>
                    <a:cubicBezTo>
                      <a:pt x="176526" y="127726"/>
                      <a:pt x="319435" y="85211"/>
                      <a:pt x="436718" y="0"/>
                    </a:cubicBezTo>
                    <a:close/>
                  </a:path>
                </a:pathLst>
              </a:custGeom>
              <a:solidFill>
                <a:srgbClr val="B6B6B6"/>
              </a:solidFill>
            </p:spPr>
          </p:sp>
          <p:sp>
            <p:nvSpPr>
              <p:cNvPr id="25" name="Freeform 25"/>
              <p:cNvSpPr/>
              <p:nvPr/>
            </p:nvSpPr>
            <p:spPr>
              <a:xfrm>
                <a:off x="44053" y="1435797"/>
                <a:ext cx="1225947" cy="1104203"/>
              </a:xfrm>
              <a:custGeom>
                <a:avLst/>
                <a:gdLst/>
                <a:ahLst/>
                <a:cxnLst/>
                <a:rect l="l" t="t" r="r" b="b"/>
                <a:pathLst>
                  <a:path w="1225947" h="1104203">
                    <a:moveTo>
                      <a:pt x="1225947" y="1104203"/>
                    </a:moveTo>
                    <a:cubicBezTo>
                      <a:pt x="652252" y="1104203"/>
                      <a:pt x="149791" y="719592"/>
                      <a:pt x="0" y="165797"/>
                    </a:cubicBezTo>
                    <a:lnTo>
                      <a:pt x="612974" y="0"/>
                    </a:lnTo>
                    <a:cubicBezTo>
                      <a:pt x="687869" y="276898"/>
                      <a:pt x="939099" y="469203"/>
                      <a:pt x="1225947" y="469203"/>
                    </a:cubicBezTo>
                    <a:close/>
                  </a:path>
                </a:pathLst>
              </a:custGeom>
              <a:solidFill>
                <a:srgbClr val="DADADA"/>
              </a:solidFill>
            </p:spPr>
          </p:sp>
          <p:sp>
            <p:nvSpPr>
              <p:cNvPr id="26" name="Freeform 26"/>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27" name="Group 27"/>
          <p:cNvGrpSpPr/>
          <p:nvPr/>
        </p:nvGrpSpPr>
        <p:grpSpPr>
          <a:xfrm>
            <a:off x="12161387" y="4593879"/>
            <a:ext cx="3158265" cy="3472951"/>
            <a:chOff x="0" y="0"/>
            <a:chExt cx="4211020" cy="4630601"/>
          </a:xfrm>
        </p:grpSpPr>
        <p:sp>
          <p:nvSpPr>
            <p:cNvPr id="28" name="TextBox 28"/>
            <p:cNvSpPr txBox="1"/>
            <p:nvPr/>
          </p:nvSpPr>
          <p:spPr>
            <a:xfrm>
              <a:off x="3773948" y="759786"/>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30%</a:t>
              </a:r>
            </a:p>
          </p:txBody>
        </p:sp>
        <p:sp>
          <p:nvSpPr>
            <p:cNvPr id="29" name="TextBox 29"/>
            <p:cNvSpPr txBox="1"/>
            <p:nvPr/>
          </p:nvSpPr>
          <p:spPr>
            <a:xfrm>
              <a:off x="1376938" y="4058988"/>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30" name="TextBox 30"/>
            <p:cNvSpPr txBox="1"/>
            <p:nvPr/>
          </p:nvSpPr>
          <p:spPr>
            <a:xfrm>
              <a:off x="0" y="1357451"/>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31" name="TextBox 31"/>
            <p:cNvSpPr txBox="1"/>
            <p:nvPr/>
          </p:nvSpPr>
          <p:spPr>
            <a:xfrm>
              <a:off x="3788835" y="3280152"/>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32" name="TextBox 32"/>
            <p:cNvSpPr txBox="1"/>
            <p:nvPr/>
          </p:nvSpPr>
          <p:spPr>
            <a:xfrm>
              <a:off x="1373533" y="-1905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10%</a:t>
              </a:r>
            </a:p>
          </p:txBody>
        </p:sp>
        <p:grpSp>
          <p:nvGrpSpPr>
            <p:cNvPr id="33" name="Group 33"/>
            <p:cNvGrpSpPr>
              <a:grpSpLocks noChangeAspect="1"/>
            </p:cNvGrpSpPr>
            <p:nvPr/>
          </p:nvGrpSpPr>
          <p:grpSpPr>
            <a:xfrm>
              <a:off x="560694" y="618003"/>
              <a:ext cx="3394595" cy="3394595"/>
              <a:chOff x="0" y="0"/>
              <a:chExt cx="2540000" cy="2540000"/>
            </a:xfrm>
          </p:grpSpPr>
          <p:sp>
            <p:nvSpPr>
              <p:cNvPr id="34" name="Freeform 34"/>
              <p:cNvSpPr/>
              <p:nvPr/>
            </p:nvSpPr>
            <p:spPr>
              <a:xfrm>
                <a:off x="1270000" y="0"/>
                <a:ext cx="1335503" cy="1722328"/>
              </a:xfrm>
              <a:custGeom>
                <a:avLst/>
                <a:gdLst/>
                <a:ahLst/>
                <a:cxnLst/>
                <a:rect l="l" t="t" r="r" b="b"/>
                <a:pathLst>
                  <a:path w="1335503" h="1722328">
                    <a:moveTo>
                      <a:pt x="0" y="0"/>
                    </a:moveTo>
                    <a:cubicBezTo>
                      <a:pt x="417744" y="0"/>
                      <a:pt x="808772" y="205436"/>
                      <a:pt x="1045791" y="549430"/>
                    </a:cubicBezTo>
                    <a:cubicBezTo>
                      <a:pt x="1282809" y="893424"/>
                      <a:pt x="1335503" y="1331978"/>
                      <a:pt x="1186718" y="1722328"/>
                    </a:cubicBezTo>
                    <a:lnTo>
                      <a:pt x="593359" y="1496164"/>
                    </a:lnTo>
                    <a:cubicBezTo>
                      <a:pt x="667751" y="1300989"/>
                      <a:pt x="641405" y="1081712"/>
                      <a:pt x="522895" y="909715"/>
                    </a:cubicBezTo>
                    <a:cubicBezTo>
                      <a:pt x="404386" y="737718"/>
                      <a:pt x="208872" y="635000"/>
                      <a:pt x="0" y="635000"/>
                    </a:cubicBezTo>
                    <a:close/>
                  </a:path>
                </a:pathLst>
              </a:custGeom>
              <a:solidFill>
                <a:srgbClr val="737373"/>
              </a:solidFill>
            </p:spPr>
          </p:sp>
          <p:sp>
            <p:nvSpPr>
              <p:cNvPr id="35" name="Freeform 35"/>
              <p:cNvSpPr/>
              <p:nvPr/>
            </p:nvSpPr>
            <p:spPr>
              <a:xfrm>
                <a:off x="1617102" y="1466226"/>
                <a:ext cx="860740" cy="867251"/>
              </a:xfrm>
              <a:custGeom>
                <a:avLst/>
                <a:gdLst/>
                <a:ahLst/>
                <a:cxnLst/>
                <a:rect l="l" t="t" r="r" b="b"/>
                <a:pathLst>
                  <a:path w="860740" h="867251">
                    <a:moveTo>
                      <a:pt x="860740" y="196226"/>
                    </a:moveTo>
                    <a:cubicBezTo>
                      <a:pt x="771144" y="471974"/>
                      <a:pt x="589892" y="708765"/>
                      <a:pt x="347101" y="867250"/>
                    </a:cubicBezTo>
                    <a:lnTo>
                      <a:pt x="0" y="335512"/>
                    </a:lnTo>
                    <a:cubicBezTo>
                      <a:pt x="121395" y="256269"/>
                      <a:pt x="212021" y="137874"/>
                      <a:pt x="256819" y="0"/>
                    </a:cubicBezTo>
                    <a:close/>
                  </a:path>
                </a:pathLst>
              </a:custGeom>
              <a:solidFill>
                <a:srgbClr val="949494"/>
              </a:solidFill>
            </p:spPr>
          </p:sp>
          <p:sp>
            <p:nvSpPr>
              <p:cNvPr id="36" name="Freeform 36"/>
              <p:cNvSpPr/>
              <p:nvPr/>
            </p:nvSpPr>
            <p:spPr>
              <a:xfrm>
                <a:off x="44053" y="1435797"/>
                <a:ext cx="1972434" cy="1170838"/>
              </a:xfrm>
              <a:custGeom>
                <a:avLst/>
                <a:gdLst/>
                <a:ahLst/>
                <a:cxnLst/>
                <a:rect l="l" t="t" r="r" b="b"/>
                <a:pathLst>
                  <a:path w="1972434" h="1170838">
                    <a:moveTo>
                      <a:pt x="1972434" y="861655"/>
                    </a:moveTo>
                    <a:cubicBezTo>
                      <a:pt x="1634472" y="1107198"/>
                      <a:pt x="1197372" y="1170838"/>
                      <a:pt x="803425" y="1031857"/>
                    </a:cubicBezTo>
                    <a:cubicBezTo>
                      <a:pt x="409478" y="892876"/>
                      <a:pt x="109072" y="569050"/>
                      <a:pt x="0" y="165797"/>
                    </a:cubicBezTo>
                    <a:lnTo>
                      <a:pt x="612974" y="0"/>
                    </a:lnTo>
                    <a:cubicBezTo>
                      <a:pt x="667510" y="201627"/>
                      <a:pt x="817713" y="363540"/>
                      <a:pt x="1014686" y="433030"/>
                    </a:cubicBezTo>
                    <a:cubicBezTo>
                      <a:pt x="1211659" y="502521"/>
                      <a:pt x="1430210" y="470701"/>
                      <a:pt x="1599191" y="347929"/>
                    </a:cubicBezTo>
                    <a:close/>
                  </a:path>
                </a:pathLst>
              </a:custGeom>
              <a:solidFill>
                <a:srgbClr val="B6B6B6"/>
              </a:solidFill>
            </p:spPr>
          </p:sp>
          <p:sp>
            <p:nvSpPr>
              <p:cNvPr id="37" name="Freeform 37"/>
              <p:cNvSpPr/>
              <p:nvPr/>
            </p:nvSpPr>
            <p:spPr>
              <a:xfrm>
                <a:off x="-115123" y="206524"/>
                <a:ext cx="1038022" cy="1455928"/>
              </a:xfrm>
              <a:custGeom>
                <a:avLst/>
                <a:gdLst/>
                <a:ahLst/>
                <a:cxnLst/>
                <a:rect l="l" t="t" r="r" b="b"/>
                <a:pathLst>
                  <a:path w="1038022" h="1455928">
                    <a:moveTo>
                      <a:pt x="177281" y="1455928"/>
                    </a:moveTo>
                    <a:cubicBezTo>
                      <a:pt x="0" y="910311"/>
                      <a:pt x="210517" y="313591"/>
                      <a:pt x="690920" y="0"/>
                    </a:cubicBezTo>
                    <a:lnTo>
                      <a:pt x="1038021" y="531738"/>
                    </a:lnTo>
                    <a:cubicBezTo>
                      <a:pt x="797820" y="688534"/>
                      <a:pt x="692561" y="986893"/>
                      <a:pt x="781202" y="1259702"/>
                    </a:cubicBezTo>
                    <a:close/>
                  </a:path>
                </a:pathLst>
              </a:custGeom>
              <a:solidFill>
                <a:srgbClr val="DADADA"/>
              </a:solidFill>
            </p:spPr>
          </p:sp>
          <p:sp>
            <p:nvSpPr>
              <p:cNvPr id="38" name="Freeform 38"/>
              <p:cNvSpPr/>
              <p:nvPr/>
            </p:nvSpPr>
            <p:spPr>
              <a:xfrm>
                <a:off x="523513" y="0"/>
                <a:ext cx="746424" cy="756274"/>
              </a:xfrm>
              <a:custGeom>
                <a:avLst/>
                <a:gdLst/>
                <a:ahLst/>
                <a:cxnLst/>
                <a:rect l="l" t="t" r="r" b="b"/>
                <a:pathLst>
                  <a:path w="746424" h="756274">
                    <a:moveTo>
                      <a:pt x="0" y="242548"/>
                    </a:moveTo>
                    <a:cubicBezTo>
                      <a:pt x="216941" y="84931"/>
                      <a:pt x="478206" y="27"/>
                      <a:pt x="746360" y="0"/>
                    </a:cubicBezTo>
                    <a:lnTo>
                      <a:pt x="746424" y="635000"/>
                    </a:lnTo>
                    <a:cubicBezTo>
                      <a:pt x="612346" y="635013"/>
                      <a:pt x="481714" y="677466"/>
                      <a:pt x="373243" y="756274"/>
                    </a:cubicBezTo>
                    <a:close/>
                  </a:path>
                </a:pathLst>
              </a:custGeom>
              <a:solidFill>
                <a:srgbClr val="FFFFFF"/>
              </a:solidFill>
            </p:spPr>
          </p:sp>
          <p:sp>
            <p:nvSpPr>
              <p:cNvPr id="39" name="Freeform 39"/>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D4D4D4"/>
              </a:solidFill>
            </p:spPr>
          </p:sp>
        </p:grpSp>
      </p:grpSp>
      <p:sp>
        <p:nvSpPr>
          <p:cNvPr id="40" name="TextBox 40"/>
          <p:cNvSpPr txBox="1"/>
          <p:nvPr/>
        </p:nvSpPr>
        <p:spPr>
          <a:xfrm>
            <a:off x="7792832"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1" name="TextBox 41"/>
          <p:cNvSpPr txBox="1"/>
          <p:nvPr/>
        </p:nvSpPr>
        <p:spPr>
          <a:xfrm>
            <a:off x="12514468"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2" name="TextBox 42"/>
          <p:cNvSpPr txBox="1"/>
          <p:nvPr/>
        </p:nvSpPr>
        <p:spPr>
          <a:xfrm>
            <a:off x="3072637"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pic>
        <p:nvPicPr>
          <p:cNvPr id="43" name="Picture 4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44" name="TextBox 44"/>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15</a:t>
            </a:r>
          </a:p>
        </p:txBody>
      </p:sp>
      <p:sp>
        <p:nvSpPr>
          <p:cNvPr id="45" name="TextBox 45"/>
          <p:cNvSpPr txBox="1"/>
          <p:nvPr/>
        </p:nvSpPr>
        <p:spPr>
          <a:xfrm>
            <a:off x="3581467" y="3173689"/>
            <a:ext cx="11122103" cy="674171"/>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 sit. Nullam lacus a, faucibus odio.</a:t>
            </a:r>
          </a:p>
        </p:txBody>
      </p:sp>
      <p:sp>
        <p:nvSpPr>
          <p:cNvPr id="46" name="TextBox 46"/>
          <p:cNvSpPr txBox="1"/>
          <p:nvPr/>
        </p:nvSpPr>
        <p:spPr>
          <a:xfrm>
            <a:off x="3401886" y="1700562"/>
            <a:ext cx="11484228" cy="1107816"/>
          </a:xfrm>
          <a:prstGeom prst="rect">
            <a:avLst/>
          </a:prstGeom>
        </p:spPr>
        <p:txBody>
          <a:bodyPr lIns="0" tIns="0" rIns="0" bIns="0" rtlCol="0" anchor="t">
            <a:spAutoFit/>
          </a:bodyPr>
          <a:lstStyle/>
          <a:p>
            <a:pPr algn="ctr">
              <a:lnSpc>
                <a:spcPts val="8575"/>
              </a:lnSpc>
            </a:pPr>
            <a:r>
              <a:rPr lang="en-US" sz="7795">
                <a:solidFill>
                  <a:srgbClr val="FF914D"/>
                </a:solidFill>
                <a:latin typeface="Montserrat Extra-Bold"/>
              </a:rPr>
              <a:t>TARGET MARKET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9724385"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4" name="TextBox 4"/>
          <p:cNvSpPr txBox="1"/>
          <p:nvPr/>
        </p:nvSpPr>
        <p:spPr>
          <a:xfrm>
            <a:off x="9724385"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5" name="TextBox 5"/>
          <p:cNvSpPr txBox="1"/>
          <p:nvPr/>
        </p:nvSpPr>
        <p:spPr>
          <a:xfrm>
            <a:off x="9724385" y="7160077"/>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hello@reallygreatsite.com</a:t>
            </a:r>
          </a:p>
        </p:txBody>
      </p:sp>
      <p:sp>
        <p:nvSpPr>
          <p:cNvPr id="6" name="TextBox 6"/>
          <p:cNvSpPr txBox="1"/>
          <p:nvPr/>
        </p:nvSpPr>
        <p:spPr>
          <a:xfrm>
            <a:off x="9724385" y="6758513"/>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EMAIL ADDRESS</a:t>
            </a:r>
          </a:p>
        </p:txBody>
      </p:sp>
      <p:sp>
        <p:nvSpPr>
          <p:cNvPr id="7" name="TextBox 7"/>
          <p:cNvSpPr txBox="1"/>
          <p:nvPr/>
        </p:nvSpPr>
        <p:spPr>
          <a:xfrm>
            <a:off x="13131520"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8" name="TextBox 8"/>
          <p:cNvSpPr txBox="1"/>
          <p:nvPr/>
        </p:nvSpPr>
        <p:spPr>
          <a:xfrm>
            <a:off x="13131520"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9" name="TextBox 9"/>
          <p:cNvSpPr txBox="1"/>
          <p:nvPr/>
        </p:nvSpPr>
        <p:spPr>
          <a:xfrm>
            <a:off x="13131520" y="7160077"/>
            <a:ext cx="3041995"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www.reallygreatsite.com</a:t>
            </a:r>
          </a:p>
        </p:txBody>
      </p:sp>
      <p:sp>
        <p:nvSpPr>
          <p:cNvPr id="10" name="TextBox 10"/>
          <p:cNvSpPr txBox="1"/>
          <p:nvPr/>
        </p:nvSpPr>
        <p:spPr>
          <a:xfrm>
            <a:off x="13131520" y="6758513"/>
            <a:ext cx="2905118"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WEBSITE</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16</a:t>
            </a:r>
          </a:p>
        </p:txBody>
      </p:sp>
      <p:grpSp>
        <p:nvGrpSpPr>
          <p:cNvPr id="13" name="Group 13"/>
          <p:cNvGrpSpPr/>
          <p:nvPr/>
        </p:nvGrpSpPr>
        <p:grpSpPr>
          <a:xfrm>
            <a:off x="9519798" y="2646672"/>
            <a:ext cx="6449131" cy="1990413"/>
            <a:chOff x="0" y="0"/>
            <a:chExt cx="8598841" cy="2653885"/>
          </a:xfrm>
        </p:grpSpPr>
        <p:pic>
          <p:nvPicPr>
            <p:cNvPr id="14" name="Picture 14"/>
            <p:cNvPicPr>
              <a:picLocks noChangeAspect="1"/>
            </p:cNvPicPr>
            <p:nvPr/>
          </p:nvPicPr>
          <p:blipFill>
            <a:blip r:embed="rId5"/>
            <a:srcRect t="10952" r="899" b="43169"/>
            <a:stretch>
              <a:fillRect/>
            </a:stretch>
          </p:blipFill>
          <p:spPr>
            <a:xfrm>
              <a:off x="0" y="0"/>
              <a:ext cx="8598841" cy="2653885"/>
            </a:xfrm>
            <a:prstGeom prst="rect">
              <a:avLst/>
            </a:prstGeom>
          </p:spPr>
        </p:pic>
      </p:grpSp>
      <p:grpSp>
        <p:nvGrpSpPr>
          <p:cNvPr id="15" name="Group 15"/>
          <p:cNvGrpSpPr/>
          <p:nvPr/>
        </p:nvGrpSpPr>
        <p:grpSpPr>
          <a:xfrm>
            <a:off x="7600950" y="8570175"/>
            <a:ext cx="3086100" cy="536068"/>
            <a:chOff x="0" y="0"/>
            <a:chExt cx="812800" cy="141187"/>
          </a:xfrm>
        </p:grpSpPr>
        <p:sp>
          <p:nvSpPr>
            <p:cNvPr id="16" name="Freeform 16"/>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17" name="TextBox 17"/>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8" name="TextBox 18"/>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9" name="TextBox 19"/>
          <p:cNvSpPr txBox="1"/>
          <p:nvPr/>
        </p:nvSpPr>
        <p:spPr>
          <a:xfrm>
            <a:off x="7362354" y="1109691"/>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20" name="TextBox 20"/>
          <p:cNvSpPr txBox="1"/>
          <p:nvPr/>
        </p:nvSpPr>
        <p:spPr>
          <a:xfrm>
            <a:off x="2310514" y="5468671"/>
            <a:ext cx="5935882" cy="2045375"/>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frina. Nullam felis orci, maximus sit. Nullam nonasil ipsum varius, convallis lacus a, faucibus odi liberoni cursusi bonasil ipsum varius fringilla consectetur maximusi sit libero adipiscing.</a:t>
            </a:r>
          </a:p>
        </p:txBody>
      </p:sp>
      <p:sp>
        <p:nvSpPr>
          <p:cNvPr id="21" name="TextBox 21"/>
          <p:cNvSpPr txBox="1"/>
          <p:nvPr/>
        </p:nvSpPr>
        <p:spPr>
          <a:xfrm>
            <a:off x="2262889" y="2544156"/>
            <a:ext cx="8348025" cy="2194376"/>
          </a:xfrm>
          <a:prstGeom prst="rect">
            <a:avLst/>
          </a:prstGeom>
        </p:spPr>
        <p:txBody>
          <a:bodyPr lIns="0" tIns="0" rIns="0" bIns="0" rtlCol="0" anchor="t">
            <a:spAutoFit/>
          </a:bodyPr>
          <a:lstStyle/>
          <a:p>
            <a:pPr>
              <a:lnSpc>
                <a:spcPts val="8575"/>
              </a:lnSpc>
            </a:pPr>
            <a:r>
              <a:rPr lang="en-US" sz="7795">
                <a:solidFill>
                  <a:srgbClr val="FF914D"/>
                </a:solidFill>
                <a:latin typeface="Montserrat Extra-Bold"/>
              </a:rPr>
              <a:t>CONTACT INFORMATION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 rectangle&#10;&#10;Description automatically generated">
            <a:extLst>
              <a:ext uri="{FF2B5EF4-FFF2-40B4-BE49-F238E27FC236}">
                <a16:creationId xmlns:a16="http://schemas.microsoft.com/office/drawing/2014/main" id="{6BA5A0A7-A0F6-023F-8DF5-5894819FCD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784325" y="7329306"/>
            <a:ext cx="3463800" cy="1835443"/>
          </a:xfrm>
          <a:prstGeom prst="rect">
            <a:avLst/>
          </a:prstGeom>
        </p:spPr>
      </p:pic>
      <p:pic>
        <p:nvPicPr>
          <p:cNvPr id="2" name="Picture 2"/>
          <p:cNvPicPr>
            <a:picLocks noChangeAspect="1"/>
          </p:cNvPicPr>
          <p:nvPr/>
        </p:nvPicPr>
        <p:blipFill>
          <a:blip r:embed="rId3"/>
          <a:srcRect t="21875" b="21875"/>
          <a:stretch>
            <a:fillRect/>
          </a:stretch>
        </p:blipFill>
        <p:spPr>
          <a:xfrm>
            <a:off x="0" y="0"/>
            <a:ext cx="18288000" cy="10287000"/>
          </a:xfrm>
          <a:prstGeom prst="rect">
            <a:avLst/>
          </a:prstGeom>
        </p:spPr>
      </p:pic>
      <p:sp>
        <p:nvSpPr>
          <p:cNvPr id="19" name="TextBox 19"/>
          <p:cNvSpPr txBox="1"/>
          <p:nvPr/>
        </p:nvSpPr>
        <p:spPr>
          <a:xfrm>
            <a:off x="2499891" y="3629963"/>
            <a:ext cx="8182969" cy="2740494"/>
          </a:xfrm>
          <a:prstGeom prst="rect">
            <a:avLst/>
          </a:prstGeom>
        </p:spPr>
        <p:txBody>
          <a:bodyPr lIns="0" tIns="0" rIns="0" bIns="0" rtlCol="0" anchor="t">
            <a:spAutoFit/>
          </a:bodyPr>
          <a:lstStyle/>
          <a:p>
            <a:pPr>
              <a:lnSpc>
                <a:spcPts val="2700"/>
              </a:lnSpc>
            </a:pPr>
            <a:r>
              <a:rPr lang="en-US" dirty="0" err="1">
                <a:solidFill>
                  <a:srgbClr val="FFFFFF"/>
                </a:solidFill>
                <a:latin typeface="Montserrat"/>
              </a:rPr>
              <a:t>L’obiettivo</a:t>
            </a:r>
            <a:r>
              <a:rPr lang="en-US" dirty="0">
                <a:solidFill>
                  <a:srgbClr val="FFFFFF"/>
                </a:solidFill>
                <a:latin typeface="Montserrat"/>
              </a:rPr>
              <a:t> del </a:t>
            </a:r>
            <a:r>
              <a:rPr lang="en-US" dirty="0" err="1">
                <a:solidFill>
                  <a:srgbClr val="FFFFFF"/>
                </a:solidFill>
                <a:latin typeface="Montserrat"/>
              </a:rPr>
              <a:t>progetto</a:t>
            </a:r>
            <a:r>
              <a:rPr lang="en-US" dirty="0">
                <a:solidFill>
                  <a:srgbClr val="FFFFFF"/>
                </a:solidFill>
                <a:latin typeface="Montserrat"/>
              </a:rPr>
              <a:t> è di </a:t>
            </a:r>
            <a:r>
              <a:rPr lang="en-US" dirty="0" err="1">
                <a:solidFill>
                  <a:srgbClr val="FFFFFF"/>
                </a:solidFill>
                <a:latin typeface="Montserrat"/>
              </a:rPr>
              <a:t>fornire</a:t>
            </a:r>
            <a:r>
              <a:rPr lang="en-US" dirty="0">
                <a:solidFill>
                  <a:srgbClr val="FFFFFF"/>
                </a:solidFill>
                <a:latin typeface="Montserrat"/>
              </a:rPr>
              <a:t> un </a:t>
            </a:r>
            <a:r>
              <a:rPr lang="en-US" dirty="0" err="1">
                <a:solidFill>
                  <a:srgbClr val="FFFFFF"/>
                </a:solidFill>
                <a:latin typeface="Montserrat"/>
              </a:rPr>
              <a:t>servizio</a:t>
            </a:r>
            <a:r>
              <a:rPr lang="en-US" dirty="0">
                <a:solidFill>
                  <a:srgbClr val="FFFFFF"/>
                </a:solidFill>
                <a:latin typeface="Montserrat"/>
              </a:rPr>
              <a:t> per </a:t>
            </a:r>
            <a:r>
              <a:rPr lang="en-US" dirty="0" err="1">
                <a:solidFill>
                  <a:srgbClr val="FFFFFF"/>
                </a:solidFill>
                <a:latin typeface="Montserrat"/>
              </a:rPr>
              <a:t>sfruttare</a:t>
            </a:r>
            <a:r>
              <a:rPr lang="en-US" dirty="0">
                <a:solidFill>
                  <a:srgbClr val="FFFFFF"/>
                </a:solidFill>
                <a:latin typeface="Montserrat"/>
              </a:rPr>
              <a:t> al </a:t>
            </a:r>
            <a:r>
              <a:rPr lang="en-US" dirty="0" err="1">
                <a:solidFill>
                  <a:srgbClr val="FFFFFF"/>
                </a:solidFill>
                <a:latin typeface="Montserrat"/>
              </a:rPr>
              <a:t>meglio</a:t>
            </a:r>
            <a:r>
              <a:rPr lang="en-US" dirty="0">
                <a:solidFill>
                  <a:srgbClr val="FFFFFF"/>
                </a:solidFill>
                <a:latin typeface="Montserrat"/>
              </a:rPr>
              <a:t> il tempo </a:t>
            </a:r>
            <a:r>
              <a:rPr lang="en-US" dirty="0" err="1">
                <a:solidFill>
                  <a:srgbClr val="FFFFFF"/>
                </a:solidFill>
                <a:latin typeface="Montserrat"/>
              </a:rPr>
              <a:t>impiegato</a:t>
            </a:r>
            <a:r>
              <a:rPr lang="en-US" dirty="0">
                <a:solidFill>
                  <a:srgbClr val="FFFFFF"/>
                </a:solidFill>
                <a:latin typeface="Montserrat"/>
              </a:rPr>
              <a:t> sui </a:t>
            </a:r>
            <a:r>
              <a:rPr lang="en-US" dirty="0" err="1">
                <a:solidFill>
                  <a:srgbClr val="FFFFFF"/>
                </a:solidFill>
                <a:latin typeface="Montserrat"/>
              </a:rPr>
              <a:t>macchinari</a:t>
            </a:r>
            <a:r>
              <a:rPr lang="en-US" dirty="0">
                <a:solidFill>
                  <a:srgbClr val="FFFFFF"/>
                </a:solidFill>
                <a:latin typeface="Montserrat"/>
              </a:rPr>
              <a:t> di </a:t>
            </a:r>
            <a:r>
              <a:rPr lang="en-US" dirty="0" err="1">
                <a:solidFill>
                  <a:srgbClr val="FFFFFF"/>
                </a:solidFill>
                <a:latin typeface="Montserrat"/>
              </a:rPr>
              <a:t>una</a:t>
            </a:r>
            <a:r>
              <a:rPr lang="en-US" dirty="0">
                <a:solidFill>
                  <a:srgbClr val="FFFFFF"/>
                </a:solidFill>
                <a:latin typeface="Montserrat"/>
              </a:rPr>
              <a:t> palestra, </a:t>
            </a:r>
            <a:r>
              <a:rPr lang="en-US" dirty="0" err="1">
                <a:solidFill>
                  <a:srgbClr val="FFFFFF"/>
                </a:solidFill>
                <a:latin typeface="Montserrat"/>
              </a:rPr>
              <a:t>proponendo</a:t>
            </a:r>
            <a:r>
              <a:rPr lang="en-US" dirty="0">
                <a:solidFill>
                  <a:srgbClr val="FFFFFF"/>
                </a:solidFill>
                <a:latin typeface="Montserrat"/>
              </a:rPr>
              <a:t> al </a:t>
            </a:r>
            <a:r>
              <a:rPr lang="en-US" dirty="0" err="1">
                <a:solidFill>
                  <a:srgbClr val="FFFFFF"/>
                </a:solidFill>
                <a:latin typeface="Montserrat"/>
              </a:rPr>
              <a:t>cliente</a:t>
            </a:r>
            <a:r>
              <a:rPr lang="en-US" dirty="0">
                <a:solidFill>
                  <a:srgbClr val="FFFFFF"/>
                </a:solidFill>
                <a:latin typeface="Montserrat"/>
              </a:rPr>
              <a:t> </a:t>
            </a:r>
            <a:r>
              <a:rPr lang="en-US" dirty="0" err="1">
                <a:solidFill>
                  <a:srgbClr val="FFFFFF"/>
                </a:solidFill>
                <a:latin typeface="Montserrat"/>
              </a:rPr>
              <a:t>una</a:t>
            </a:r>
            <a:r>
              <a:rPr lang="en-US" dirty="0">
                <a:solidFill>
                  <a:srgbClr val="FFFFFF"/>
                </a:solidFill>
                <a:latin typeface="Montserrat"/>
              </a:rPr>
              <a:t> </a:t>
            </a:r>
            <a:r>
              <a:rPr lang="en-US" dirty="0" err="1">
                <a:solidFill>
                  <a:srgbClr val="FFFFFF"/>
                </a:solidFill>
                <a:latin typeface="Montserrat"/>
              </a:rPr>
              <a:t>serie</a:t>
            </a:r>
            <a:r>
              <a:rPr lang="en-US" dirty="0">
                <a:solidFill>
                  <a:srgbClr val="FFFFFF"/>
                </a:solidFill>
                <a:latin typeface="Montserrat"/>
              </a:rPr>
              <a:t> di talk </a:t>
            </a:r>
            <a:r>
              <a:rPr lang="en-US" dirty="0" err="1">
                <a:solidFill>
                  <a:srgbClr val="FFFFFF"/>
                </a:solidFill>
                <a:latin typeface="Montserrat"/>
              </a:rPr>
              <a:t>inerenti</a:t>
            </a:r>
            <a:r>
              <a:rPr lang="en-US" dirty="0">
                <a:solidFill>
                  <a:srgbClr val="FFFFFF"/>
                </a:solidFill>
                <a:latin typeface="Montserrat"/>
              </a:rPr>
              <a:t> ai </a:t>
            </a:r>
            <a:r>
              <a:rPr lang="en-US" dirty="0" err="1">
                <a:solidFill>
                  <a:srgbClr val="FFFFFF"/>
                </a:solidFill>
                <a:latin typeface="Montserrat"/>
              </a:rPr>
              <a:t>propri</a:t>
            </a:r>
            <a:r>
              <a:rPr lang="en-US" dirty="0">
                <a:solidFill>
                  <a:srgbClr val="FFFFFF"/>
                </a:solidFill>
                <a:latin typeface="Montserrat"/>
              </a:rPr>
              <a:t> </a:t>
            </a:r>
            <a:r>
              <a:rPr lang="en-US" dirty="0" err="1">
                <a:solidFill>
                  <a:srgbClr val="FFFFFF"/>
                </a:solidFill>
                <a:latin typeface="Montserrat"/>
              </a:rPr>
              <a:t>gusti</a:t>
            </a:r>
            <a:r>
              <a:rPr lang="en-US" dirty="0">
                <a:solidFill>
                  <a:srgbClr val="FFFFFF"/>
                </a:solidFill>
                <a:latin typeface="Montserrat"/>
              </a:rPr>
              <a:t> </a:t>
            </a:r>
            <a:r>
              <a:rPr lang="en-US"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accessibili</a:t>
            </a:r>
            <a:r>
              <a:rPr lang="en-US" dirty="0">
                <a:solidFill>
                  <a:srgbClr val="FFFFFF"/>
                </a:solidFill>
                <a:latin typeface="Montserrat"/>
              </a:rPr>
              <a:t> </a:t>
            </a:r>
            <a:r>
              <a:rPr lang="en-US" dirty="0" err="1">
                <a:solidFill>
                  <a:srgbClr val="FFFFFF"/>
                </a:solidFill>
                <a:latin typeface="Montserrat"/>
              </a:rPr>
              <a:t>direttamente</a:t>
            </a:r>
            <a:r>
              <a:rPr lang="en-US" dirty="0">
                <a:solidFill>
                  <a:srgbClr val="FFFFFF"/>
                </a:solidFill>
                <a:latin typeface="Montserrat"/>
              </a:rPr>
              <a:t> dal </a:t>
            </a:r>
            <a:r>
              <a:rPr lang="en-US" b="1" dirty="0">
                <a:solidFill>
                  <a:srgbClr val="FFFFFF"/>
                </a:solidFill>
                <a:latin typeface="Montserrat"/>
              </a:rPr>
              <a:t>badge</a:t>
            </a:r>
            <a:r>
              <a:rPr lang="en-US" dirty="0">
                <a:solidFill>
                  <a:srgbClr val="FFFFFF"/>
                </a:solidFill>
                <a:latin typeface="Montserrat"/>
              </a:rPr>
              <a:t> </a:t>
            </a:r>
            <a:r>
              <a:rPr lang="en-US" dirty="0" err="1">
                <a:solidFill>
                  <a:srgbClr val="FFFFFF"/>
                </a:solidFill>
                <a:latin typeface="Montserrat"/>
              </a:rPr>
              <a:t>identificativo</a:t>
            </a:r>
            <a:r>
              <a:rPr lang="en-US" dirty="0">
                <a:solidFill>
                  <a:srgbClr val="FFFFFF"/>
                </a:solidFill>
                <a:latin typeface="Montserrat"/>
              </a:rPr>
              <a:t> per </a:t>
            </a:r>
            <a:r>
              <a:rPr lang="en-US" dirty="0" err="1">
                <a:solidFill>
                  <a:srgbClr val="FFFFFF"/>
                </a:solidFill>
                <a:latin typeface="Montserrat"/>
              </a:rPr>
              <a:t>l’accesso</a:t>
            </a:r>
            <a:r>
              <a:rPr lang="en-US" dirty="0">
                <a:solidFill>
                  <a:srgbClr val="FFFFFF"/>
                </a:solidFill>
                <a:latin typeface="Montserrat"/>
              </a:rPr>
              <a:t> </a:t>
            </a:r>
            <a:r>
              <a:rPr lang="en-US" dirty="0" err="1">
                <a:solidFill>
                  <a:srgbClr val="FFFFFF"/>
                </a:solidFill>
                <a:latin typeface="Montserrat"/>
              </a:rPr>
              <a:t>alla</a:t>
            </a:r>
            <a:r>
              <a:rPr lang="en-US" dirty="0">
                <a:solidFill>
                  <a:srgbClr val="FFFFFF"/>
                </a:solidFill>
                <a:latin typeface="Montserrat"/>
              </a:rPr>
              <a:t> </a:t>
            </a:r>
            <a:r>
              <a:rPr lang="en-US" dirty="0" err="1">
                <a:solidFill>
                  <a:srgbClr val="FFFFFF"/>
                </a:solidFill>
                <a:latin typeface="Montserrat"/>
              </a:rPr>
              <a:t>struttura</a:t>
            </a:r>
            <a:r>
              <a:rPr lang="en-US" dirty="0">
                <a:solidFill>
                  <a:srgbClr val="FFFFFF"/>
                </a:solidFill>
                <a:latin typeface="Montserrat"/>
              </a:rPr>
              <a:t>.</a:t>
            </a:r>
          </a:p>
          <a:p>
            <a:pPr>
              <a:lnSpc>
                <a:spcPts val="2700"/>
              </a:lnSpc>
            </a:pPr>
            <a:endParaRPr lang="en-US" dirty="0">
              <a:solidFill>
                <a:srgbClr val="FFFFFF"/>
              </a:solidFill>
              <a:latin typeface="Montserrat"/>
            </a:endParaRPr>
          </a:p>
          <a:p>
            <a:pPr>
              <a:lnSpc>
                <a:spcPts val="2700"/>
              </a:lnSpc>
            </a:pPr>
            <a:r>
              <a:rPr lang="en-US" sz="1800" dirty="0" err="1">
                <a:solidFill>
                  <a:srgbClr val="FFFFFF"/>
                </a:solidFill>
                <a:latin typeface="Montserrat"/>
              </a:rPr>
              <a:t>L’applicativo</a:t>
            </a:r>
            <a:r>
              <a:rPr lang="en-US" sz="1800" dirty="0">
                <a:solidFill>
                  <a:srgbClr val="FFFFFF"/>
                </a:solidFill>
                <a:latin typeface="Montserrat"/>
              </a:rPr>
              <a:t> </a:t>
            </a:r>
            <a:r>
              <a:rPr lang="en-US" sz="1800" dirty="0" err="1">
                <a:solidFill>
                  <a:srgbClr val="FFFFFF"/>
                </a:solidFill>
                <a:latin typeface="Montserrat"/>
              </a:rPr>
              <a:t>sarà</a:t>
            </a:r>
            <a:r>
              <a:rPr lang="en-US" sz="1800" dirty="0">
                <a:solidFill>
                  <a:srgbClr val="FFFFFF"/>
                </a:solidFill>
                <a:latin typeface="Montserrat"/>
              </a:rPr>
              <a:t> </a:t>
            </a:r>
            <a:r>
              <a:rPr lang="en-US" sz="1800" dirty="0" err="1">
                <a:solidFill>
                  <a:srgbClr val="FFFFFF"/>
                </a:solidFill>
                <a:latin typeface="Montserrat"/>
              </a:rPr>
              <a:t>installato</a:t>
            </a:r>
            <a:r>
              <a:rPr lang="en-US" sz="1800" dirty="0">
                <a:solidFill>
                  <a:srgbClr val="FFFFFF"/>
                </a:solidFill>
                <a:latin typeface="Montserrat"/>
              </a:rPr>
              <a:t> sui </a:t>
            </a:r>
            <a:r>
              <a:rPr lang="en-US" sz="1800" dirty="0" err="1">
                <a:solidFill>
                  <a:srgbClr val="FFFFFF"/>
                </a:solidFill>
                <a:latin typeface="Montserrat"/>
              </a:rPr>
              <a:t>macchinari</a:t>
            </a:r>
            <a:r>
              <a:rPr lang="en-US" sz="1800" dirty="0">
                <a:solidFill>
                  <a:srgbClr val="FFFFFF"/>
                </a:solidFill>
                <a:latin typeface="Montserrat"/>
              </a:rPr>
              <a:t> </a:t>
            </a:r>
            <a:r>
              <a:rPr lang="en-US" sz="1800" dirty="0" err="1">
                <a:solidFill>
                  <a:srgbClr val="FFFFFF"/>
                </a:solidFill>
                <a:latin typeface="Montserrat"/>
              </a:rPr>
              <a:t>nei</a:t>
            </a:r>
            <a:r>
              <a:rPr lang="en-US" sz="1800" dirty="0">
                <a:solidFill>
                  <a:srgbClr val="FFFFFF"/>
                </a:solidFill>
                <a:latin typeface="Montserrat"/>
              </a:rPr>
              <a:t> </a:t>
            </a:r>
            <a:r>
              <a:rPr lang="en-US" sz="1800" dirty="0" err="1">
                <a:solidFill>
                  <a:srgbClr val="FFFFFF"/>
                </a:solidFill>
                <a:latin typeface="Montserrat"/>
              </a:rPr>
              <a:t>quali</a:t>
            </a:r>
            <a:r>
              <a:rPr lang="en-US" sz="1800" dirty="0">
                <a:solidFill>
                  <a:srgbClr val="FFFFFF"/>
                </a:solidFill>
                <a:latin typeface="Montserrat"/>
              </a:rPr>
              <a:t> è </a:t>
            </a:r>
            <a:r>
              <a:rPr lang="en-US" sz="1800" dirty="0" err="1">
                <a:solidFill>
                  <a:srgbClr val="FFFFFF"/>
                </a:solidFill>
                <a:latin typeface="Montserrat"/>
              </a:rPr>
              <a:t>possibile</a:t>
            </a:r>
            <a:r>
              <a:rPr lang="en-US" sz="1800" dirty="0">
                <a:solidFill>
                  <a:srgbClr val="FFFFFF"/>
                </a:solidFill>
                <a:latin typeface="Montserrat"/>
              </a:rPr>
              <a:t> </a:t>
            </a:r>
            <a:r>
              <a:rPr lang="en-US" sz="1800" dirty="0" err="1">
                <a:solidFill>
                  <a:srgbClr val="FFFFFF"/>
                </a:solidFill>
                <a:latin typeface="Montserrat"/>
              </a:rPr>
              <a:t>sfruttare</a:t>
            </a:r>
            <a:r>
              <a:rPr lang="en-US" sz="1800" dirty="0">
                <a:solidFill>
                  <a:srgbClr val="FFFFFF"/>
                </a:solidFill>
                <a:latin typeface="Montserrat"/>
              </a:rPr>
              <a:t> un </a:t>
            </a:r>
            <a:r>
              <a:rPr lang="en-US" sz="1800" b="1" dirty="0">
                <a:solidFill>
                  <a:srgbClr val="FFFFFF"/>
                </a:solidFill>
                <a:latin typeface="Montserrat"/>
              </a:rPr>
              <a:t>display</a:t>
            </a:r>
            <a:r>
              <a:rPr lang="en-US" sz="1800" dirty="0">
                <a:solidFill>
                  <a:srgbClr val="FFFFFF"/>
                </a:solidFill>
                <a:latin typeface="Montserrat"/>
              </a:rPr>
              <a:t> (es. Tapis </a:t>
            </a:r>
            <a:r>
              <a:rPr lang="en-US" sz="1800" dirty="0" err="1">
                <a:solidFill>
                  <a:srgbClr val="FFFFFF"/>
                </a:solidFill>
                <a:latin typeface="Montserrat"/>
              </a:rPr>
              <a:t>Roulant</a:t>
            </a:r>
            <a:r>
              <a:rPr lang="en-US" dirty="0">
                <a:solidFill>
                  <a:srgbClr val="FFFFFF"/>
                </a:solidFill>
                <a:latin typeface="Montserrat"/>
              </a:rPr>
              <a:t>), </a:t>
            </a:r>
            <a:r>
              <a:rPr lang="en-US" sz="1800" dirty="0" err="1">
                <a:solidFill>
                  <a:srgbClr val="FFFFFF"/>
                </a:solidFill>
                <a:latin typeface="Montserrat"/>
              </a:rPr>
              <a:t>oppure</a:t>
            </a:r>
            <a:r>
              <a:rPr lang="en-US" sz="1800" dirty="0">
                <a:solidFill>
                  <a:srgbClr val="FFFFFF"/>
                </a:solidFill>
                <a:latin typeface="Montserrat"/>
              </a:rPr>
              <a:t> in </a:t>
            </a:r>
            <a:r>
              <a:rPr lang="en-US" sz="1800" dirty="0" err="1">
                <a:solidFill>
                  <a:srgbClr val="FFFFFF"/>
                </a:solidFill>
                <a:latin typeface="Montserrat"/>
              </a:rPr>
              <a:t>formato</a:t>
            </a:r>
            <a:r>
              <a:rPr lang="en-US" sz="1800" dirty="0">
                <a:solidFill>
                  <a:srgbClr val="FFFFFF"/>
                </a:solidFill>
                <a:latin typeface="Montserrat"/>
              </a:rPr>
              <a:t> </a:t>
            </a:r>
            <a:r>
              <a:rPr lang="en-US" sz="1800" b="1" dirty="0">
                <a:solidFill>
                  <a:srgbClr val="FFFFFF"/>
                </a:solidFill>
                <a:latin typeface="Montserrat"/>
              </a:rPr>
              <a:t>Podcast</a:t>
            </a:r>
            <a:r>
              <a:rPr lang="en-US" sz="1800" dirty="0">
                <a:solidFill>
                  <a:srgbClr val="FFFFFF"/>
                </a:solidFill>
                <a:latin typeface="Montserrat"/>
              </a:rPr>
              <a:t> da </a:t>
            </a:r>
            <a:r>
              <a:rPr lang="en-US" sz="1800" dirty="0" err="1">
                <a:solidFill>
                  <a:srgbClr val="FFFFFF"/>
                </a:solidFill>
                <a:latin typeface="Montserrat"/>
              </a:rPr>
              <a:t>dispositivo</a:t>
            </a:r>
            <a:r>
              <a:rPr lang="en-US" sz="1800" dirty="0">
                <a:solidFill>
                  <a:srgbClr val="FFFFFF"/>
                </a:solidFill>
                <a:latin typeface="Montserrat"/>
              </a:rPr>
              <a:t> mobile.</a:t>
            </a:r>
          </a:p>
        </p:txBody>
      </p:sp>
      <p:sp>
        <p:nvSpPr>
          <p:cNvPr id="22" name="TextBox 22"/>
          <p:cNvSpPr txBox="1"/>
          <p:nvPr/>
        </p:nvSpPr>
        <p:spPr>
          <a:xfrm>
            <a:off x="2471316" y="2383962"/>
            <a:ext cx="6683599" cy="1090042"/>
          </a:xfrm>
          <a:prstGeom prst="rect">
            <a:avLst/>
          </a:prstGeom>
        </p:spPr>
        <p:txBody>
          <a:bodyPr lIns="0" tIns="0" rIns="0" bIns="0" rtlCol="0" anchor="t">
            <a:spAutoFit/>
          </a:bodyPr>
          <a:lstStyle/>
          <a:p>
            <a:pPr>
              <a:lnSpc>
                <a:spcPts val="8487"/>
              </a:lnSpc>
            </a:pPr>
            <a:r>
              <a:rPr lang="en-US" sz="7716" dirty="0">
                <a:solidFill>
                  <a:srgbClr val="FF914D"/>
                </a:solidFill>
                <a:latin typeface="Montserrat Extra-Bold"/>
              </a:rPr>
              <a:t>OBIETTIVO</a:t>
            </a:r>
          </a:p>
        </p:txBody>
      </p:sp>
      <p:pic>
        <p:nvPicPr>
          <p:cNvPr id="4" name="Picture 3" descr="Graphical user interface, application&#10;&#10;Description automatically generated">
            <a:extLst>
              <a:ext uri="{FF2B5EF4-FFF2-40B4-BE49-F238E27FC236}">
                <a16:creationId xmlns:a16="http://schemas.microsoft.com/office/drawing/2014/main" id="{4C2A869A-3CDF-EE83-187B-E5CC20A23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99137" y="1260476"/>
            <a:ext cx="3962957" cy="7479467"/>
          </a:xfrm>
          <a:prstGeom prst="rect">
            <a:avLst/>
          </a:prstGeom>
        </p:spPr>
      </p:pic>
      <p:pic>
        <p:nvPicPr>
          <p:cNvPr id="23" name="Picture 2">
            <a:extLst>
              <a:ext uri="{FF2B5EF4-FFF2-40B4-BE49-F238E27FC236}">
                <a16:creationId xmlns:a16="http://schemas.microsoft.com/office/drawing/2014/main" id="{2D007666-C1EA-10A8-66A9-AA4D8651B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373342" y="6819089"/>
            <a:ext cx="2564061" cy="245217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11859D5-0E2E-2981-631B-91DBE94DC8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75670" y="6677528"/>
            <a:ext cx="1772848" cy="2633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4434518" y="0"/>
            <a:ext cx="2816404" cy="3209314"/>
            <a:chOff x="0" y="0"/>
            <a:chExt cx="3755205" cy="4279085"/>
          </a:xfrm>
        </p:grpSpPr>
        <p:pic>
          <p:nvPicPr>
            <p:cNvPr id="4" name="Picture 4"/>
            <p:cNvPicPr>
              <a:picLocks noChangeAspect="1"/>
            </p:cNvPicPr>
            <p:nvPr/>
          </p:nvPicPr>
          <p:blipFill>
            <a:blip r:embed="rId3"/>
            <a:srcRect l="32590" r="8831"/>
            <a:stretch>
              <a:fillRect/>
            </a:stretch>
          </p:blipFill>
          <p:spPr>
            <a:xfrm>
              <a:off x="0" y="0"/>
              <a:ext cx="3755205" cy="4279085"/>
            </a:xfrm>
            <a:prstGeom prst="rect">
              <a:avLst/>
            </a:prstGeom>
          </p:spPr>
        </p:pic>
      </p:grpSp>
      <p:grpSp>
        <p:nvGrpSpPr>
          <p:cNvPr id="5" name="Group 5"/>
          <p:cNvGrpSpPr/>
          <p:nvPr/>
        </p:nvGrpSpPr>
        <p:grpSpPr>
          <a:xfrm>
            <a:off x="685800" y="2211583"/>
            <a:ext cx="2628900" cy="3036692"/>
            <a:chOff x="0" y="0"/>
            <a:chExt cx="3505200" cy="4048923"/>
          </a:xfrm>
        </p:grpSpPr>
        <p:pic>
          <p:nvPicPr>
            <p:cNvPr id="6" name="Picture 6"/>
            <p:cNvPicPr>
              <a:picLocks noChangeAspect="1"/>
            </p:cNvPicPr>
            <p:nvPr/>
          </p:nvPicPr>
          <p:blipFill>
            <a:blip r:embed="rId4"/>
            <a:srcRect l="11991" r="30294"/>
            <a:stretch>
              <a:fillRect/>
            </a:stretch>
          </p:blipFill>
          <p:spPr>
            <a:xfrm>
              <a:off x="0" y="0"/>
              <a:ext cx="3505200" cy="4048923"/>
            </a:xfrm>
            <a:prstGeom prst="rect">
              <a:avLst/>
            </a:prstGeom>
          </p:spPr>
        </p:pic>
      </p:grpSp>
      <p:grpSp>
        <p:nvGrpSpPr>
          <p:cNvPr id="9" name="Group 9"/>
          <p:cNvGrpSpPr/>
          <p:nvPr/>
        </p:nvGrpSpPr>
        <p:grpSpPr>
          <a:xfrm>
            <a:off x="5651496" y="8446871"/>
            <a:ext cx="6985009" cy="1840129"/>
            <a:chOff x="0" y="0"/>
            <a:chExt cx="9313345" cy="2453506"/>
          </a:xfrm>
        </p:grpSpPr>
        <p:pic>
          <p:nvPicPr>
            <p:cNvPr id="10" name="Picture 10"/>
            <p:cNvPicPr>
              <a:picLocks noChangeAspect="1"/>
            </p:cNvPicPr>
            <p:nvPr/>
          </p:nvPicPr>
          <p:blipFill>
            <a:blip r:embed="rId5"/>
            <a:srcRect t="35974" b="24360"/>
            <a:stretch>
              <a:fillRect/>
            </a:stretch>
          </p:blipFill>
          <p:spPr>
            <a:xfrm>
              <a:off x="0" y="0"/>
              <a:ext cx="9313345" cy="2453506"/>
            </a:xfrm>
            <a:prstGeom prst="rect">
              <a:avLst/>
            </a:prstGeom>
          </p:spPr>
        </p:pic>
      </p:grpSp>
      <p:grpSp>
        <p:nvGrpSpPr>
          <p:cNvPr id="11" name="Group 11"/>
          <p:cNvGrpSpPr/>
          <p:nvPr/>
        </p:nvGrpSpPr>
        <p:grpSpPr>
          <a:xfrm>
            <a:off x="14975939" y="5248275"/>
            <a:ext cx="3312061" cy="3198596"/>
            <a:chOff x="0" y="0"/>
            <a:chExt cx="4416081" cy="4264794"/>
          </a:xfrm>
        </p:grpSpPr>
        <p:pic>
          <p:nvPicPr>
            <p:cNvPr id="12" name="Picture 12"/>
            <p:cNvPicPr>
              <a:picLocks noChangeAspect="1"/>
            </p:cNvPicPr>
            <p:nvPr/>
          </p:nvPicPr>
          <p:blipFill>
            <a:blip r:embed="rId6"/>
            <a:srcRect l="11673" r="19165"/>
            <a:stretch>
              <a:fillRect/>
            </a:stretch>
          </p:blipFill>
          <p:spPr>
            <a:xfrm>
              <a:off x="0" y="0"/>
              <a:ext cx="4416081" cy="4264794"/>
            </a:xfrm>
            <a:prstGeom prst="rect">
              <a:avLst/>
            </a:prstGeom>
          </p:spPr>
        </p:pic>
      </p:grpSp>
      <p:grpSp>
        <p:nvGrpSpPr>
          <p:cNvPr id="13" name="Group 13"/>
          <p:cNvGrpSpPr/>
          <p:nvPr/>
        </p:nvGrpSpPr>
        <p:grpSpPr>
          <a:xfrm>
            <a:off x="14975939" y="0"/>
            <a:ext cx="2436451" cy="1982194"/>
            <a:chOff x="0" y="0"/>
            <a:chExt cx="3248601" cy="2642926"/>
          </a:xfrm>
        </p:grpSpPr>
        <p:pic>
          <p:nvPicPr>
            <p:cNvPr id="14" name="Picture 14"/>
            <p:cNvPicPr>
              <a:picLocks noChangeAspect="1"/>
            </p:cNvPicPr>
            <p:nvPr/>
          </p:nvPicPr>
          <p:blipFill>
            <a:blip r:embed="rId7"/>
            <a:srcRect l="9053" r="9053"/>
            <a:stretch>
              <a:fillRect/>
            </a:stretch>
          </p:blipFill>
          <p:spPr>
            <a:xfrm>
              <a:off x="0" y="0"/>
              <a:ext cx="3248601" cy="2642926"/>
            </a:xfrm>
            <a:prstGeom prst="rect">
              <a:avLst/>
            </a:prstGeom>
          </p:spPr>
        </p:pic>
      </p:grpSp>
      <p:sp>
        <p:nvSpPr>
          <p:cNvPr id="21" name="TextBox 21"/>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dirty="0">
                <a:solidFill>
                  <a:srgbClr val="FFFFFF"/>
                </a:solidFill>
                <a:latin typeface="Montserrat"/>
              </a:rPr>
              <a:t>page 11</a:t>
            </a:r>
          </a:p>
        </p:txBody>
      </p:sp>
      <p:sp>
        <p:nvSpPr>
          <p:cNvPr id="22" name="TextBox 22"/>
          <p:cNvSpPr txBox="1"/>
          <p:nvPr/>
        </p:nvSpPr>
        <p:spPr>
          <a:xfrm>
            <a:off x="4492718" y="5807364"/>
            <a:ext cx="9302565" cy="1355499"/>
          </a:xfrm>
          <a:prstGeom prst="rect">
            <a:avLst/>
          </a:prstGeom>
        </p:spPr>
        <p:txBody>
          <a:bodyPr lIns="0" tIns="0" rIns="0" bIns="0" rtlCol="0" anchor="t">
            <a:spAutoFit/>
          </a:bodyPr>
          <a:lstStyle/>
          <a:p>
            <a:pPr algn="ctr">
              <a:lnSpc>
                <a:spcPts val="2700"/>
              </a:lnSpc>
            </a:pPr>
            <a:r>
              <a:rPr lang="en-US" sz="1800" dirty="0">
                <a:solidFill>
                  <a:srgbClr val="FFFFFF"/>
                </a:solidFill>
                <a:latin typeface="Montserrat"/>
              </a:rPr>
              <a:t>Il </a:t>
            </a:r>
            <a:r>
              <a:rPr lang="en-US" sz="1800" dirty="0" err="1">
                <a:solidFill>
                  <a:srgbClr val="FFFFFF"/>
                </a:solidFill>
                <a:latin typeface="Montserrat"/>
              </a:rPr>
              <a:t>servizio</a:t>
            </a:r>
            <a:r>
              <a:rPr lang="en-US" sz="1800" dirty="0">
                <a:solidFill>
                  <a:srgbClr val="FFFFFF"/>
                </a:solidFill>
                <a:latin typeface="Montserrat"/>
              </a:rPr>
              <a:t> </a:t>
            </a:r>
            <a:r>
              <a:rPr lang="en-US" sz="1800" dirty="0" err="1">
                <a:solidFill>
                  <a:srgbClr val="FFFFFF"/>
                </a:solidFill>
                <a:latin typeface="Montserrat"/>
              </a:rPr>
              <a:t>viene</a:t>
            </a:r>
            <a:r>
              <a:rPr lang="en-US" sz="1800" dirty="0">
                <a:solidFill>
                  <a:srgbClr val="FFFFFF"/>
                </a:solidFill>
                <a:latin typeface="Montserrat"/>
              </a:rPr>
              <a:t> </a:t>
            </a:r>
            <a:r>
              <a:rPr lang="en-US" sz="1800" dirty="0" err="1">
                <a:solidFill>
                  <a:srgbClr val="FFFFFF"/>
                </a:solidFill>
                <a:latin typeface="Montserrat"/>
              </a:rPr>
              <a:t>offerto</a:t>
            </a:r>
            <a:r>
              <a:rPr lang="en-US" sz="1800" dirty="0">
                <a:solidFill>
                  <a:srgbClr val="FFFFFF"/>
                </a:solidFill>
                <a:latin typeface="Montserrat"/>
              </a:rPr>
              <a:t> </a:t>
            </a:r>
            <a:r>
              <a:rPr lang="en-US" sz="1800" dirty="0" err="1">
                <a:solidFill>
                  <a:srgbClr val="FFFFFF"/>
                </a:solidFill>
                <a:latin typeface="Montserrat"/>
              </a:rPr>
              <a:t>alla</a:t>
            </a:r>
            <a:r>
              <a:rPr lang="en-US" sz="1800" dirty="0">
                <a:solidFill>
                  <a:srgbClr val="FFFFFF"/>
                </a:solidFill>
                <a:latin typeface="Montserrat"/>
              </a:rPr>
              <a:t> palestra e </a:t>
            </a:r>
            <a:r>
              <a:rPr lang="en-US" sz="1800" dirty="0" err="1">
                <a:solidFill>
                  <a:srgbClr val="FFFFFF"/>
                </a:solidFill>
                <a:latin typeface="Montserrat"/>
              </a:rPr>
              <a:t>sfruttato</a:t>
            </a:r>
            <a:r>
              <a:rPr lang="en-US" sz="1800" dirty="0">
                <a:solidFill>
                  <a:srgbClr val="FFFFFF"/>
                </a:solidFill>
                <a:latin typeface="Montserrat"/>
              </a:rPr>
              <a:t> da </a:t>
            </a:r>
            <a:r>
              <a:rPr lang="en-US" sz="1800" dirty="0" err="1">
                <a:solidFill>
                  <a:srgbClr val="FFFFFF"/>
                </a:solidFill>
                <a:latin typeface="Montserrat"/>
              </a:rPr>
              <a:t>qualunque</a:t>
            </a:r>
            <a:r>
              <a:rPr lang="en-US" sz="1800" dirty="0">
                <a:solidFill>
                  <a:srgbClr val="FFFFFF"/>
                </a:solidFill>
                <a:latin typeface="Montserrat"/>
              </a:rPr>
              <a:t> </a:t>
            </a:r>
            <a:r>
              <a:rPr lang="en-US" sz="1800" dirty="0" err="1">
                <a:solidFill>
                  <a:srgbClr val="FFFFFF"/>
                </a:solidFill>
                <a:latin typeface="Montserrat"/>
              </a:rPr>
              <a:t>cliente</a:t>
            </a:r>
            <a:r>
              <a:rPr lang="en-US" sz="1800" dirty="0">
                <a:solidFill>
                  <a:srgbClr val="FFFFFF"/>
                </a:solidFill>
                <a:latin typeface="Montserrat"/>
              </a:rPr>
              <a:t>, il quale ha la </a:t>
            </a:r>
            <a:r>
              <a:rPr lang="en-US" sz="1800" dirty="0" err="1">
                <a:solidFill>
                  <a:srgbClr val="FFFFFF"/>
                </a:solidFill>
                <a:latin typeface="Montserrat"/>
              </a:rPr>
              <a:t>possibilità</a:t>
            </a:r>
            <a:r>
              <a:rPr lang="en-US" sz="1800" dirty="0">
                <a:solidFill>
                  <a:srgbClr val="FFFFFF"/>
                </a:solidFill>
                <a:latin typeface="Montserrat"/>
              </a:rPr>
              <a:t> di </a:t>
            </a:r>
            <a:r>
              <a:rPr lang="en-US" sz="1800" dirty="0" err="1">
                <a:solidFill>
                  <a:srgbClr val="FFFFFF"/>
                </a:solidFill>
                <a:latin typeface="Montserrat"/>
              </a:rPr>
              <a:t>creare</a:t>
            </a:r>
            <a:r>
              <a:rPr lang="en-US" sz="1800" dirty="0">
                <a:solidFill>
                  <a:srgbClr val="FFFFFF"/>
                </a:solidFill>
                <a:latin typeface="Montserrat"/>
              </a:rPr>
              <a:t> il proprio account e di </a:t>
            </a:r>
            <a:r>
              <a:rPr lang="en-US" sz="1800" dirty="0" err="1">
                <a:solidFill>
                  <a:srgbClr val="FFFFFF"/>
                </a:solidFill>
                <a:latin typeface="Montserrat"/>
              </a:rPr>
              <a:t>intrattenersi</a:t>
            </a:r>
            <a:r>
              <a:rPr lang="en-US" sz="1800" dirty="0">
                <a:solidFill>
                  <a:srgbClr val="FFFFFF"/>
                </a:solidFill>
                <a:latin typeface="Montserrat"/>
              </a:rPr>
              <a:t> secondo </a:t>
            </a:r>
            <a:r>
              <a:rPr lang="en-US" sz="1800" dirty="0" err="1">
                <a:solidFill>
                  <a:srgbClr val="FFFFFF"/>
                </a:solidFill>
                <a:latin typeface="Montserrat"/>
              </a:rPr>
              <a:t>i</a:t>
            </a:r>
            <a:r>
              <a:rPr lang="en-US" sz="1800" dirty="0">
                <a:solidFill>
                  <a:srgbClr val="FFFFFF"/>
                </a:solidFill>
                <a:latin typeface="Montserrat"/>
              </a:rPr>
              <a:t> </a:t>
            </a:r>
            <a:r>
              <a:rPr lang="en-US" sz="1800" dirty="0" err="1">
                <a:solidFill>
                  <a:srgbClr val="FFFFFF"/>
                </a:solidFill>
                <a:latin typeface="Montserrat"/>
              </a:rPr>
              <a:t>suoi</a:t>
            </a:r>
            <a:r>
              <a:rPr lang="en-US" sz="1800" dirty="0">
                <a:solidFill>
                  <a:srgbClr val="FFFFFF"/>
                </a:solidFill>
                <a:latin typeface="Montserrat"/>
              </a:rPr>
              <a:t> </a:t>
            </a:r>
            <a:r>
              <a:rPr lang="en-US" sz="1800" dirty="0" err="1">
                <a:solidFill>
                  <a:srgbClr val="FFFFFF"/>
                </a:solidFill>
                <a:latin typeface="Montserrat"/>
              </a:rPr>
              <a:t>gusti</a:t>
            </a:r>
            <a:r>
              <a:rPr lang="en-US" sz="1800" dirty="0">
                <a:solidFill>
                  <a:srgbClr val="FFFFFF"/>
                </a:solidFill>
                <a:latin typeface="Montserrat"/>
              </a:rPr>
              <a:t> </a:t>
            </a:r>
            <a:r>
              <a:rPr lang="en-US" sz="1800"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rimanendo</a:t>
            </a:r>
            <a:r>
              <a:rPr lang="en-US" dirty="0">
                <a:solidFill>
                  <a:srgbClr val="FFFFFF"/>
                </a:solidFill>
                <a:latin typeface="Montserrat"/>
              </a:rPr>
              <a:t> </a:t>
            </a:r>
            <a:r>
              <a:rPr lang="en-US" dirty="0" err="1">
                <a:solidFill>
                  <a:srgbClr val="FFFFFF"/>
                </a:solidFill>
                <a:latin typeface="Montserrat"/>
              </a:rPr>
              <a:t>aggiornato</a:t>
            </a:r>
            <a:r>
              <a:rPr lang="en-US" dirty="0">
                <a:solidFill>
                  <a:srgbClr val="FFFFFF"/>
                </a:solidFill>
                <a:latin typeface="Montserrat"/>
              </a:rPr>
              <a:t> sui </a:t>
            </a:r>
            <a:r>
              <a:rPr lang="en-US" dirty="0" err="1">
                <a:solidFill>
                  <a:srgbClr val="FFFFFF"/>
                </a:solidFill>
                <a:latin typeface="Montserrat"/>
              </a:rPr>
              <a:t>temi</a:t>
            </a:r>
            <a:r>
              <a:rPr lang="en-US" dirty="0">
                <a:solidFill>
                  <a:srgbClr val="FFFFFF"/>
                </a:solidFill>
                <a:latin typeface="Montserrat"/>
              </a:rPr>
              <a:t> di interesse.</a:t>
            </a:r>
            <a:endParaRPr lang="en-US" sz="1800" dirty="0">
              <a:solidFill>
                <a:srgbClr val="FFFFFF"/>
              </a:solidFill>
              <a:latin typeface="Montserrat"/>
            </a:endParaRPr>
          </a:p>
          <a:p>
            <a:pPr algn="ctr">
              <a:lnSpc>
                <a:spcPts val="2700"/>
              </a:lnSpc>
            </a:pPr>
            <a:endParaRPr lang="en-US" dirty="0">
              <a:solidFill>
                <a:srgbClr val="FFFFFF"/>
              </a:solidFill>
              <a:latin typeface="Montserrat"/>
            </a:endParaRPr>
          </a:p>
        </p:txBody>
      </p:sp>
      <p:sp>
        <p:nvSpPr>
          <p:cNvPr id="24" name="TextBox 24"/>
          <p:cNvSpPr txBox="1"/>
          <p:nvPr/>
        </p:nvSpPr>
        <p:spPr>
          <a:xfrm>
            <a:off x="5312639" y="4237872"/>
            <a:ext cx="7662722" cy="1257834"/>
          </a:xfrm>
          <a:prstGeom prst="rect">
            <a:avLst/>
          </a:prstGeom>
        </p:spPr>
        <p:txBody>
          <a:bodyPr lIns="0" tIns="0" rIns="0" bIns="0" rtlCol="0" anchor="t">
            <a:spAutoFit/>
          </a:bodyPr>
          <a:lstStyle/>
          <a:p>
            <a:pPr algn="ctr">
              <a:lnSpc>
                <a:spcPts val="9731"/>
              </a:lnSpc>
            </a:pPr>
            <a:r>
              <a:rPr lang="en-US" sz="8846" dirty="0">
                <a:solidFill>
                  <a:srgbClr val="FF914D"/>
                </a:solidFill>
                <a:latin typeface="Montserrat Extra-Bold"/>
              </a:rPr>
              <a:t>TARGET</a:t>
            </a:r>
          </a:p>
        </p:txBody>
      </p:sp>
      <p:pic>
        <p:nvPicPr>
          <p:cNvPr id="25" name="Picture 4">
            <a:extLst>
              <a:ext uri="{FF2B5EF4-FFF2-40B4-BE49-F238E27FC236}">
                <a16:creationId xmlns:a16="http://schemas.microsoft.com/office/drawing/2014/main" id="{05C5686B-4E81-9AD1-52DF-548454EE25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33104" y="733379"/>
            <a:ext cx="2204157" cy="2363131"/>
          </a:xfrm>
          <a:prstGeom prst="rect">
            <a:avLst/>
          </a:prstGeom>
        </p:spPr>
      </p:pic>
      <p:pic>
        <p:nvPicPr>
          <p:cNvPr id="26" name="Picture 3">
            <a:extLst>
              <a:ext uri="{FF2B5EF4-FFF2-40B4-BE49-F238E27FC236}">
                <a16:creationId xmlns:a16="http://schemas.microsoft.com/office/drawing/2014/main" id="{9A83ADB7-9EE4-B555-74CA-0C3870275F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0772" y="5927897"/>
            <a:ext cx="2836545" cy="3679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12702" y="0"/>
            <a:ext cx="18288000" cy="10287000"/>
          </a:xfrm>
          <a:prstGeom prst="rect">
            <a:avLst/>
          </a:prstGeom>
        </p:spPr>
      </p:pic>
      <p:sp>
        <p:nvSpPr>
          <p:cNvPr id="40" name="TextBox 40"/>
          <p:cNvSpPr txBox="1"/>
          <p:nvPr/>
        </p:nvSpPr>
        <p:spPr>
          <a:xfrm>
            <a:off x="998477" y="2900750"/>
            <a:ext cx="7612123" cy="2047997"/>
          </a:xfrm>
          <a:prstGeom prst="rect">
            <a:avLst/>
          </a:prstGeom>
        </p:spPr>
        <p:txBody>
          <a:bodyPr wrap="square" lIns="0" tIns="0" rIns="0" bIns="0" rtlCol="0" anchor="t">
            <a:spAutoFit/>
          </a:bodyPr>
          <a:lstStyle/>
          <a:p>
            <a:pPr>
              <a:lnSpc>
                <a:spcPts val="2700"/>
              </a:lnSpc>
            </a:pPr>
            <a:r>
              <a:rPr lang="en-US" sz="1800" dirty="0" err="1">
                <a:solidFill>
                  <a:srgbClr val="FFFFFF"/>
                </a:solidFill>
                <a:latin typeface="Montserrat"/>
              </a:rPr>
              <a:t>L’architettura</a:t>
            </a:r>
            <a:r>
              <a:rPr lang="en-US" sz="1800" dirty="0">
                <a:solidFill>
                  <a:srgbClr val="FFFFFF"/>
                </a:solidFill>
                <a:latin typeface="Montserrat"/>
              </a:rPr>
              <a:t> è </a:t>
            </a:r>
            <a:r>
              <a:rPr lang="en-US" sz="1800" dirty="0" err="1">
                <a:solidFill>
                  <a:srgbClr val="FFFFFF"/>
                </a:solidFill>
                <a:latin typeface="Montserrat"/>
              </a:rPr>
              <a:t>composta</a:t>
            </a:r>
            <a:r>
              <a:rPr lang="en-US" sz="1800" dirty="0">
                <a:solidFill>
                  <a:srgbClr val="FFFFFF"/>
                </a:solidFill>
                <a:latin typeface="Montserrat"/>
              </a:rPr>
              <a:t> da </a:t>
            </a:r>
            <a:r>
              <a:rPr lang="en-US" sz="1800" dirty="0" err="1">
                <a:solidFill>
                  <a:srgbClr val="FFFFFF"/>
                </a:solidFill>
                <a:latin typeface="Montserrat"/>
              </a:rPr>
              <a:t>una</a:t>
            </a:r>
            <a:r>
              <a:rPr lang="en-US" sz="1800" dirty="0">
                <a:solidFill>
                  <a:srgbClr val="FFFFFF"/>
                </a:solidFill>
                <a:latin typeface="Montserrat"/>
              </a:rPr>
              <a:t> </a:t>
            </a:r>
            <a:r>
              <a:rPr lang="en-US" sz="1800" dirty="0" err="1">
                <a:solidFill>
                  <a:srgbClr val="FFFFFF"/>
                </a:solidFill>
                <a:latin typeface="Montserrat"/>
              </a:rPr>
              <a:t>serie</a:t>
            </a:r>
            <a:r>
              <a:rPr lang="en-US" sz="1800" dirty="0">
                <a:solidFill>
                  <a:srgbClr val="FFFFFF"/>
                </a:solidFill>
                <a:latin typeface="Montserrat"/>
              </a:rPr>
              <a:t> di </a:t>
            </a:r>
            <a:r>
              <a:rPr lang="en-US" sz="1800" dirty="0" err="1">
                <a:solidFill>
                  <a:srgbClr val="FFFFFF"/>
                </a:solidFill>
                <a:latin typeface="Montserrat"/>
              </a:rPr>
              <a:t>servizi</a:t>
            </a:r>
            <a:r>
              <a:rPr lang="en-US" sz="1800" dirty="0">
                <a:solidFill>
                  <a:srgbClr val="FFFFFF"/>
                </a:solidFill>
                <a:latin typeface="Montserrat"/>
              </a:rPr>
              <a:t> AWS:</a:t>
            </a:r>
          </a:p>
          <a:p>
            <a:pPr marL="285750" indent="-285750">
              <a:lnSpc>
                <a:spcPts val="2700"/>
              </a:lnSpc>
              <a:buFontTx/>
              <a:buChar char="-"/>
            </a:pPr>
            <a:r>
              <a:rPr lang="en-US" b="1" dirty="0">
                <a:solidFill>
                  <a:srgbClr val="FFFFFF"/>
                </a:solidFill>
                <a:latin typeface="Montserrat"/>
              </a:rPr>
              <a:t>Cognito</a:t>
            </a:r>
            <a:r>
              <a:rPr lang="en-US" dirty="0">
                <a:solidFill>
                  <a:srgbClr val="FFFFFF"/>
                </a:solidFill>
                <a:latin typeface="Montserrat"/>
              </a:rPr>
              <a:t>: </a:t>
            </a:r>
            <a:r>
              <a:rPr lang="en-US" dirty="0" err="1">
                <a:solidFill>
                  <a:srgbClr val="FFFFFF"/>
                </a:solidFill>
                <a:latin typeface="Montserrat"/>
              </a:rPr>
              <a:t>autenticazione</a:t>
            </a:r>
            <a:r>
              <a:rPr lang="en-US" dirty="0">
                <a:solidFill>
                  <a:srgbClr val="FFFFFF"/>
                </a:solidFill>
                <a:latin typeface="Montserrat"/>
              </a:rPr>
              <a:t> </a:t>
            </a:r>
            <a:r>
              <a:rPr lang="en-US" dirty="0" err="1">
                <a:solidFill>
                  <a:srgbClr val="FFFFFF"/>
                </a:solidFill>
                <a:latin typeface="Montserrat"/>
              </a:rPr>
              <a:t>dell’utente</a:t>
            </a:r>
            <a:endParaRPr lang="en-US" dirty="0">
              <a:solidFill>
                <a:srgbClr val="FFFFFF"/>
              </a:solidFill>
              <a:latin typeface="Montserrat"/>
            </a:endParaRPr>
          </a:p>
          <a:p>
            <a:pPr marL="285750" indent="-285750">
              <a:lnSpc>
                <a:spcPts val="2700"/>
              </a:lnSpc>
              <a:buFontTx/>
              <a:buChar char="-"/>
            </a:pPr>
            <a:r>
              <a:rPr lang="en-US" sz="1800" b="1" dirty="0">
                <a:solidFill>
                  <a:srgbClr val="FFFFFF"/>
                </a:solidFill>
                <a:latin typeface="Montserrat"/>
              </a:rPr>
              <a:t>SNS</a:t>
            </a:r>
            <a:r>
              <a:rPr lang="en-US" sz="1800" dirty="0">
                <a:solidFill>
                  <a:srgbClr val="FFFFFF"/>
                </a:solidFill>
                <a:latin typeface="Montserrat"/>
              </a:rPr>
              <a:t>: </a:t>
            </a:r>
            <a:r>
              <a:rPr lang="en-US" sz="1800" dirty="0" err="1">
                <a:solidFill>
                  <a:srgbClr val="FFFFFF"/>
                </a:solidFill>
                <a:latin typeface="Montserrat"/>
              </a:rPr>
              <a:t>possibilità</a:t>
            </a:r>
            <a:r>
              <a:rPr lang="en-US" sz="1800" dirty="0">
                <a:solidFill>
                  <a:srgbClr val="FFFFFF"/>
                </a:solidFill>
                <a:latin typeface="Montserrat"/>
              </a:rPr>
              <a:t> di </a:t>
            </a:r>
            <a:r>
              <a:rPr lang="en-US" sz="1800" dirty="0" err="1">
                <a:solidFill>
                  <a:srgbClr val="FFFFFF"/>
                </a:solidFill>
                <a:latin typeface="Montserrat"/>
              </a:rPr>
              <a:t>notificare</a:t>
            </a:r>
            <a:r>
              <a:rPr lang="en-US" sz="1800" dirty="0">
                <a:solidFill>
                  <a:srgbClr val="FFFFFF"/>
                </a:solidFill>
                <a:latin typeface="Montserrat"/>
              </a:rPr>
              <a:t> </a:t>
            </a:r>
            <a:r>
              <a:rPr lang="en-US" sz="1800" dirty="0" err="1">
                <a:solidFill>
                  <a:srgbClr val="FFFFFF"/>
                </a:solidFill>
                <a:latin typeface="Montserrat"/>
              </a:rPr>
              <a:t>l’utente</a:t>
            </a:r>
            <a:endParaRPr lang="en-US" sz="1800" dirty="0">
              <a:solidFill>
                <a:srgbClr val="FFFFFF"/>
              </a:solidFill>
              <a:latin typeface="Montserrat"/>
            </a:endParaRPr>
          </a:p>
          <a:p>
            <a:pPr marL="285750" indent="-285750">
              <a:lnSpc>
                <a:spcPts val="2700"/>
              </a:lnSpc>
              <a:buFontTx/>
              <a:buChar char="-"/>
            </a:pPr>
            <a:r>
              <a:rPr lang="en-US" b="1" dirty="0">
                <a:solidFill>
                  <a:srgbClr val="FFFFFF"/>
                </a:solidFill>
                <a:latin typeface="Montserrat"/>
              </a:rPr>
              <a:t>GLUE</a:t>
            </a:r>
            <a:r>
              <a:rPr lang="en-US" dirty="0">
                <a:solidFill>
                  <a:srgbClr val="FFFFFF"/>
                </a:solidFill>
                <a:latin typeface="Montserrat"/>
              </a:rPr>
              <a:t> &amp; </a:t>
            </a:r>
            <a:r>
              <a:rPr lang="en-US" sz="1800" b="1" dirty="0">
                <a:solidFill>
                  <a:srgbClr val="FFFFFF"/>
                </a:solidFill>
                <a:latin typeface="Montserrat"/>
              </a:rPr>
              <a:t>RDS</a:t>
            </a:r>
            <a:r>
              <a:rPr lang="en-US" sz="1800" dirty="0">
                <a:solidFill>
                  <a:srgbClr val="FFFFFF"/>
                </a:solidFill>
                <a:latin typeface="Montserrat"/>
              </a:rPr>
              <a:t>: </a:t>
            </a:r>
            <a:r>
              <a:rPr lang="en-US" sz="1800" dirty="0" err="1">
                <a:solidFill>
                  <a:srgbClr val="FFFFFF"/>
                </a:solidFill>
                <a:latin typeface="Montserrat"/>
              </a:rPr>
              <a:t>gestione</a:t>
            </a:r>
            <a:r>
              <a:rPr lang="en-US" sz="1800" dirty="0">
                <a:solidFill>
                  <a:srgbClr val="FFFFFF"/>
                </a:solidFill>
                <a:latin typeface="Montserrat"/>
              </a:rPr>
              <a:t> e </a:t>
            </a:r>
            <a:r>
              <a:rPr lang="en-US" sz="1800" dirty="0" err="1">
                <a:solidFill>
                  <a:srgbClr val="FFFFFF"/>
                </a:solidFill>
                <a:latin typeface="Montserrat"/>
              </a:rPr>
              <a:t>archivio</a:t>
            </a:r>
            <a:r>
              <a:rPr lang="en-US" sz="1800" dirty="0">
                <a:solidFill>
                  <a:srgbClr val="FFFFFF"/>
                </a:solidFill>
                <a:latin typeface="Montserrat"/>
              </a:rPr>
              <a:t> </a:t>
            </a:r>
            <a:r>
              <a:rPr lang="en-US" sz="1800" dirty="0" err="1">
                <a:solidFill>
                  <a:srgbClr val="FFFFFF"/>
                </a:solidFill>
                <a:latin typeface="Montserrat"/>
              </a:rPr>
              <a:t>dati</a:t>
            </a:r>
            <a:endParaRPr lang="en-US" sz="1800" dirty="0">
              <a:solidFill>
                <a:srgbClr val="FFFFFF"/>
              </a:solidFill>
              <a:latin typeface="Montserrat"/>
            </a:endParaRPr>
          </a:p>
          <a:p>
            <a:pPr marL="285750" indent="-285750">
              <a:lnSpc>
                <a:spcPts val="2700"/>
              </a:lnSpc>
              <a:buFontTx/>
              <a:buChar char="-"/>
            </a:pPr>
            <a:r>
              <a:rPr lang="en-US" b="1" dirty="0">
                <a:solidFill>
                  <a:srgbClr val="FFFFFF"/>
                </a:solidFill>
                <a:latin typeface="Montserrat"/>
              </a:rPr>
              <a:t>Lambda</a:t>
            </a:r>
            <a:r>
              <a:rPr lang="en-US" dirty="0">
                <a:solidFill>
                  <a:srgbClr val="FFFFFF"/>
                </a:solidFill>
                <a:latin typeface="Montserrat"/>
              </a:rPr>
              <a:t> functions</a:t>
            </a:r>
          </a:p>
          <a:p>
            <a:pPr marL="285750" indent="-285750">
              <a:lnSpc>
                <a:spcPts val="2700"/>
              </a:lnSpc>
              <a:buFontTx/>
              <a:buChar char="-"/>
            </a:pPr>
            <a:r>
              <a:rPr lang="en-US" sz="1800" b="1" dirty="0">
                <a:solidFill>
                  <a:srgbClr val="FFFFFF"/>
                </a:solidFill>
                <a:latin typeface="Montserrat"/>
              </a:rPr>
              <a:t>Amplify</a:t>
            </a:r>
            <a:r>
              <a:rPr lang="en-US" sz="1800" dirty="0">
                <a:solidFill>
                  <a:srgbClr val="FFFFFF"/>
                </a:solidFill>
                <a:latin typeface="Montserrat"/>
              </a:rPr>
              <a:t>: per dispositive mobile e Web App</a:t>
            </a:r>
          </a:p>
        </p:txBody>
      </p:sp>
      <p:sp>
        <p:nvSpPr>
          <p:cNvPr id="42" name="TextBox 42"/>
          <p:cNvSpPr txBox="1"/>
          <p:nvPr/>
        </p:nvSpPr>
        <p:spPr>
          <a:xfrm>
            <a:off x="949447" y="565059"/>
            <a:ext cx="15493811" cy="2128788"/>
          </a:xfrm>
          <a:prstGeom prst="rect">
            <a:avLst/>
          </a:prstGeom>
        </p:spPr>
        <p:txBody>
          <a:bodyPr wrap="square" lIns="0" tIns="0" rIns="0" bIns="0" rtlCol="0" anchor="t">
            <a:spAutoFit/>
          </a:bodyPr>
          <a:lstStyle/>
          <a:p>
            <a:pPr>
              <a:lnSpc>
                <a:spcPts val="8310"/>
              </a:lnSpc>
            </a:pPr>
            <a:r>
              <a:rPr lang="en-US" sz="7555" dirty="0">
                <a:solidFill>
                  <a:srgbClr val="FF914D"/>
                </a:solidFill>
                <a:latin typeface="Montserrat Extra-Bold"/>
              </a:rPr>
              <a:t>SCENARIO, TECNOLOGIE E ARCHITETTURA</a:t>
            </a:r>
          </a:p>
        </p:txBody>
      </p:sp>
      <p:sp>
        <p:nvSpPr>
          <p:cNvPr id="45" name="TextBox 45"/>
          <p:cNvSpPr txBox="1"/>
          <p:nvPr/>
        </p:nvSpPr>
        <p:spPr>
          <a:xfrm>
            <a:off x="11125199" y="2207296"/>
            <a:ext cx="6662675" cy="7445375"/>
          </a:xfrm>
          <a:prstGeom prst="rect">
            <a:avLst/>
          </a:prstGeom>
          <a:solidFill>
            <a:srgbClr val="FF914D"/>
          </a:solidFill>
          <a:ln>
            <a:noFill/>
          </a:ln>
          <a:effectLst>
            <a:glow rad="635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50800" tIns="50800" rIns="50800" bIns="50800" rtlCol="0" anchor="ctr"/>
          <a:lstStyle/>
          <a:p>
            <a:pPr algn="ctr">
              <a:lnSpc>
                <a:spcPts val="2640"/>
              </a:lnSpc>
            </a:pPr>
            <a:endParaRPr/>
          </a:p>
        </p:txBody>
      </p:sp>
      <p:pic>
        <p:nvPicPr>
          <p:cNvPr id="6" name="Picture 5" descr="Graphical user interface, application&#10;&#10;Description automatically generated">
            <a:extLst>
              <a:ext uri="{FF2B5EF4-FFF2-40B4-BE49-F238E27FC236}">
                <a16:creationId xmlns:a16="http://schemas.microsoft.com/office/drawing/2014/main" id="{35A9D058-6090-7799-DF1E-1B73F6A86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107" y="2362450"/>
            <a:ext cx="5622858" cy="7135066"/>
          </a:xfrm>
          <a:prstGeom prst="rect">
            <a:avLst/>
          </a:prstGeom>
        </p:spPr>
      </p:pic>
    </p:spTree>
    <p:extLst>
      <p:ext uri="{BB962C8B-B14F-4D97-AF65-F5344CB8AC3E}">
        <p14:creationId xmlns:p14="http://schemas.microsoft.com/office/powerpoint/2010/main" val="237166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a:grpSpLocks noChangeAspect="1"/>
          </p:cNvGrpSpPr>
          <p:nvPr/>
        </p:nvGrpSpPr>
        <p:grpSpPr>
          <a:xfrm>
            <a:off x="1447800" y="1811310"/>
            <a:ext cx="9171725" cy="6202101"/>
            <a:chOff x="0" y="0"/>
            <a:chExt cx="6221730" cy="4207256"/>
          </a:xfrm>
        </p:grpSpPr>
        <p:sp>
          <p:nvSpPr>
            <p:cNvPr id="5" name="Freeform 5"/>
            <p:cNvSpPr/>
            <p:nvPr/>
          </p:nvSpPr>
          <p:spPr>
            <a:xfrm>
              <a:off x="0" y="0"/>
              <a:ext cx="6221730" cy="4207256"/>
            </a:xfrm>
            <a:custGeom>
              <a:avLst/>
              <a:gdLst/>
              <a:ahLst/>
              <a:cxnLst/>
              <a:rect l="l" t="t" r="r" b="b"/>
              <a:pathLst>
                <a:path w="6221730" h="4207256">
                  <a:moveTo>
                    <a:pt x="6221730" y="0"/>
                  </a:moveTo>
                  <a:lnTo>
                    <a:pt x="3877818" y="3979799"/>
                  </a:lnTo>
                  <a:cubicBezTo>
                    <a:pt x="3799239" y="4120239"/>
                    <a:pt x="3650888" y="4207238"/>
                    <a:pt x="3489960" y="4207256"/>
                  </a:cubicBezTo>
                  <a:lnTo>
                    <a:pt x="0" y="4207256"/>
                  </a:lnTo>
                  <a:lnTo>
                    <a:pt x="0" y="0"/>
                  </a:lnTo>
                  <a:close/>
                </a:path>
              </a:pathLst>
            </a:custGeom>
            <a:blipFill>
              <a:blip r:embed="rId3"/>
              <a:stretch>
                <a:fillRect l="-7079" t="-2457" b="-2714"/>
              </a:stretch>
            </a:blipFill>
          </p:spPr>
        </p:sp>
      </p:grpSp>
      <p:sp>
        <p:nvSpPr>
          <p:cNvPr id="7" name="TextBox 7"/>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04</a:t>
            </a:r>
          </a:p>
        </p:txBody>
      </p:sp>
      <p:sp>
        <p:nvSpPr>
          <p:cNvPr id="9" name="TextBox 9"/>
          <p:cNvSpPr txBox="1"/>
          <p:nvPr/>
        </p:nvSpPr>
        <p:spPr>
          <a:xfrm>
            <a:off x="7999143" y="2273589"/>
            <a:ext cx="6917168" cy="2333972"/>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VALORE AGGIUNTO</a:t>
            </a:r>
          </a:p>
        </p:txBody>
      </p:sp>
      <p:sp>
        <p:nvSpPr>
          <p:cNvPr id="3" name="CasellaDiTesto 2">
            <a:extLst>
              <a:ext uri="{FF2B5EF4-FFF2-40B4-BE49-F238E27FC236}">
                <a16:creationId xmlns:a16="http://schemas.microsoft.com/office/drawing/2014/main" id="{DE265E61-11F6-A1EA-1CEF-6198B1DD7820}"/>
              </a:ext>
            </a:extLst>
          </p:cNvPr>
          <p:cNvSpPr txBox="1"/>
          <p:nvPr/>
        </p:nvSpPr>
        <p:spPr>
          <a:xfrm>
            <a:off x="8635801" y="4912360"/>
            <a:ext cx="8509199" cy="3384260"/>
          </a:xfrm>
          <a:prstGeom prst="rect">
            <a:avLst/>
          </a:prstGeom>
          <a:noFill/>
        </p:spPr>
        <p:txBody>
          <a:bodyPr wrap="square" rtlCol="0">
            <a:spAutoFit/>
          </a:bodyPr>
          <a:lstStyle/>
          <a:p>
            <a:pPr marL="285750" indent="-285750">
              <a:lnSpc>
                <a:spcPts val="2700"/>
              </a:lnSpc>
              <a:spcAft>
                <a:spcPts val="800"/>
              </a:spcAft>
              <a:buFontTx/>
              <a:buChar char="-"/>
            </a:pPr>
            <a:r>
              <a:rPr lang="it-IT" dirty="0">
                <a:solidFill>
                  <a:srgbClr val="FFFFFF"/>
                </a:solidFill>
                <a:latin typeface="Montserrat"/>
              </a:rPr>
              <a:t>Poter </a:t>
            </a:r>
            <a:r>
              <a:rPr lang="it-IT" b="1" dirty="0">
                <a:solidFill>
                  <a:srgbClr val="FFFFFF"/>
                </a:solidFill>
                <a:latin typeface="Montserrat"/>
              </a:rPr>
              <a:t>sfruttare il tempo</a:t>
            </a:r>
            <a:r>
              <a:rPr lang="it-IT" dirty="0">
                <a:solidFill>
                  <a:srgbClr val="FFFFFF"/>
                </a:solidFill>
                <a:latin typeface="Montserrat"/>
              </a:rPr>
              <a:t> in palestra intrattenendosi o informandosi su tematiche nuove o approfondendo curiosità d’interesse trattate da </a:t>
            </a:r>
            <a:r>
              <a:rPr lang="it-IT" b="1" dirty="0">
                <a:solidFill>
                  <a:srgbClr val="FFFFFF"/>
                </a:solidFill>
                <a:latin typeface="Montserrat"/>
              </a:rPr>
              <a:t>esperti</a:t>
            </a:r>
            <a:r>
              <a:rPr lang="it-IT" dirty="0">
                <a:solidFill>
                  <a:srgbClr val="FFFFFF"/>
                </a:solidFill>
                <a:latin typeface="Montserrat"/>
              </a:rPr>
              <a:t> negli argomenti.</a:t>
            </a:r>
          </a:p>
          <a:p>
            <a:pPr marL="285750" indent="-285750">
              <a:lnSpc>
                <a:spcPts val="2700"/>
              </a:lnSpc>
              <a:spcAft>
                <a:spcPts val="800"/>
              </a:spcAft>
              <a:buFontTx/>
              <a:buChar char="-"/>
            </a:pPr>
            <a:r>
              <a:rPr lang="it-IT" dirty="0">
                <a:solidFill>
                  <a:srgbClr val="FFFFFF"/>
                </a:solidFill>
                <a:latin typeface="Montserrat"/>
              </a:rPr>
              <a:t>L’</a:t>
            </a:r>
            <a:r>
              <a:rPr lang="it-IT" b="1" dirty="0">
                <a:solidFill>
                  <a:srgbClr val="FFFFFF"/>
                </a:solidFill>
                <a:latin typeface="Montserrat"/>
              </a:rPr>
              <a:t>accesso</a:t>
            </a:r>
            <a:r>
              <a:rPr lang="it-IT" dirty="0">
                <a:solidFill>
                  <a:srgbClr val="FFFFFF"/>
                </a:solidFill>
                <a:latin typeface="Montserrat"/>
              </a:rPr>
              <a:t> al proprio account personale è facile e rapido grazie all’uso del badge, inoltre il proprio profilo aiuta a trovare più velocemente i talk di un certo argomento d’interesse.</a:t>
            </a:r>
          </a:p>
          <a:p>
            <a:pPr marL="285750" indent="-285750">
              <a:lnSpc>
                <a:spcPts val="2700"/>
              </a:lnSpc>
              <a:buFontTx/>
              <a:buChar char="-"/>
            </a:pPr>
            <a:r>
              <a:rPr lang="it-IT" dirty="0">
                <a:solidFill>
                  <a:srgbClr val="FFFFFF"/>
                </a:solidFill>
                <a:latin typeface="Montserrat"/>
              </a:rPr>
              <a:t>I </a:t>
            </a:r>
            <a:r>
              <a:rPr lang="it-IT" b="1" dirty="0">
                <a:solidFill>
                  <a:srgbClr val="FFFFFF"/>
                </a:solidFill>
                <a:latin typeface="Montserrat"/>
              </a:rPr>
              <a:t>formati video </a:t>
            </a:r>
            <a:r>
              <a:rPr lang="it-IT" dirty="0">
                <a:solidFill>
                  <a:srgbClr val="FFFFFF"/>
                </a:solidFill>
                <a:latin typeface="Montserrat"/>
              </a:rPr>
              <a:t>e </a:t>
            </a:r>
            <a:r>
              <a:rPr lang="it-IT" b="1" dirty="0">
                <a:solidFill>
                  <a:srgbClr val="FFFFFF"/>
                </a:solidFill>
                <a:latin typeface="Montserrat"/>
              </a:rPr>
              <a:t>podcast</a:t>
            </a:r>
            <a:r>
              <a:rPr lang="it-IT" dirty="0">
                <a:solidFill>
                  <a:srgbClr val="FFFFFF"/>
                </a:solidFill>
                <a:latin typeface="Montserrat"/>
              </a:rPr>
              <a:t> si adattano ai vari macchinari o esercizi svolti in palestra, aiutando anche a far scorrere più velocemente il tempo.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173" b="2609"/>
          <a:stretch>
            <a:fillRect/>
          </a:stretch>
        </p:blipFill>
        <p:spPr>
          <a:xfrm>
            <a:off x="0" y="0"/>
            <a:ext cx="18288000" cy="10287000"/>
          </a:xfrm>
          <a:prstGeom prst="rect">
            <a:avLst/>
          </a:prstGeom>
        </p:spPr>
      </p:pic>
      <p:sp>
        <p:nvSpPr>
          <p:cNvPr id="3" name="TextBox 3"/>
          <p:cNvSpPr txBox="1"/>
          <p:nvPr/>
        </p:nvSpPr>
        <p:spPr>
          <a:xfrm>
            <a:off x="2284424" y="4305300"/>
            <a:ext cx="6396232" cy="2842188"/>
          </a:xfrm>
          <a:prstGeom prst="rect">
            <a:avLst/>
          </a:prstGeom>
        </p:spPr>
        <p:txBody>
          <a:bodyPr lIns="0" tIns="0" rIns="0" bIns="0" rtlCol="0" anchor="t">
            <a:spAutoFit/>
          </a:bodyPr>
          <a:lstStyle/>
          <a:p>
            <a:pPr marL="285750" indent="-285750">
              <a:lnSpc>
                <a:spcPts val="2700"/>
              </a:lnSpc>
              <a:spcAft>
                <a:spcPts val="800"/>
              </a:spcAft>
              <a:buFontTx/>
              <a:buChar char="-"/>
            </a:pPr>
            <a:r>
              <a:rPr lang="it-IT" dirty="0">
                <a:solidFill>
                  <a:srgbClr val="FFFFFF"/>
                </a:solidFill>
                <a:latin typeface="Montserrat"/>
              </a:rPr>
              <a:t>Il dataset </a:t>
            </a:r>
            <a:r>
              <a:rPr lang="it-IT" dirty="0" err="1">
                <a:solidFill>
                  <a:srgbClr val="FFFFFF"/>
                </a:solidFill>
                <a:latin typeface="Montserrat"/>
              </a:rPr>
              <a:t>TedX</a:t>
            </a:r>
            <a:r>
              <a:rPr lang="it-IT" dirty="0">
                <a:solidFill>
                  <a:srgbClr val="FFFFFF"/>
                </a:solidFill>
                <a:latin typeface="Montserrat"/>
              </a:rPr>
              <a:t>  risulta aggiornato fino al 2020, quindi servirebbe un servizio per poterlo  mantenere </a:t>
            </a:r>
            <a:r>
              <a:rPr lang="it-IT" b="1" dirty="0">
                <a:solidFill>
                  <a:srgbClr val="FFFFFF"/>
                </a:solidFill>
                <a:latin typeface="Montserrat"/>
              </a:rPr>
              <a:t>aggiornato</a:t>
            </a:r>
            <a:r>
              <a:rPr lang="it-IT" dirty="0">
                <a:solidFill>
                  <a:srgbClr val="FFFFFF"/>
                </a:solidFill>
                <a:latin typeface="Montserrat"/>
              </a:rPr>
              <a:t>, in modo che gli utenti della palestra possano sempre avere a disposizione le conferenze più recenti .</a:t>
            </a:r>
          </a:p>
          <a:p>
            <a:pPr marL="285750" indent="-285750">
              <a:lnSpc>
                <a:spcPts val="2700"/>
              </a:lnSpc>
              <a:spcAft>
                <a:spcPts val="800"/>
              </a:spcAft>
              <a:buFontTx/>
              <a:buChar char="-"/>
            </a:pPr>
            <a:r>
              <a:rPr lang="it-IT" dirty="0">
                <a:solidFill>
                  <a:srgbClr val="FFFFFF"/>
                </a:solidFill>
                <a:latin typeface="Montserrat"/>
              </a:rPr>
              <a:t>La </a:t>
            </a:r>
            <a:r>
              <a:rPr lang="it-IT" b="1" dirty="0">
                <a:solidFill>
                  <a:srgbClr val="FFFFFF"/>
                </a:solidFill>
                <a:latin typeface="Montserrat"/>
              </a:rPr>
              <a:t>traduzione </a:t>
            </a:r>
            <a:r>
              <a:rPr lang="it-IT" dirty="0">
                <a:solidFill>
                  <a:srgbClr val="FFFFFF"/>
                </a:solidFill>
                <a:latin typeface="Montserrat"/>
              </a:rPr>
              <a:t>dei video in podcast per l’utilizzo del servizio tramite  dispositivo mobile potrebbe risultare complicato.</a:t>
            </a:r>
            <a:endParaRPr lang="it-IT" b="1" dirty="0">
              <a:solidFill>
                <a:srgbClr val="FFFFFF"/>
              </a:solidFill>
              <a:latin typeface="Montserrat"/>
            </a:endParaRPr>
          </a:p>
        </p:txBody>
      </p:sp>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05</a:t>
            </a:r>
          </a:p>
        </p:txBody>
      </p:sp>
      <p:sp>
        <p:nvSpPr>
          <p:cNvPr id="9" name="TextBox 9"/>
          <p:cNvSpPr txBox="1"/>
          <p:nvPr/>
        </p:nvSpPr>
        <p:spPr>
          <a:xfrm>
            <a:off x="2284424" y="2324100"/>
            <a:ext cx="13275401" cy="1366442"/>
          </a:xfrm>
          <a:prstGeom prst="rect">
            <a:avLst/>
          </a:prstGeom>
        </p:spPr>
        <p:txBody>
          <a:bodyPr lIns="0" tIns="0" rIns="0" bIns="0" rtlCol="0" anchor="t">
            <a:spAutoFit/>
          </a:bodyPr>
          <a:lstStyle/>
          <a:p>
            <a:pPr>
              <a:lnSpc>
                <a:spcPts val="10565"/>
              </a:lnSpc>
            </a:pPr>
            <a:r>
              <a:rPr lang="en-US" sz="9604" dirty="0">
                <a:solidFill>
                  <a:srgbClr val="FF914D"/>
                </a:solidFill>
                <a:latin typeface="Montserrat Extra-Bold"/>
              </a:rPr>
              <a:t>CRITICIT</a:t>
            </a:r>
            <a:r>
              <a:rPr lang="it-IT" sz="9604" dirty="0">
                <a:solidFill>
                  <a:srgbClr val="FF914D"/>
                </a:solidFill>
                <a:latin typeface="Montserrat Extra-Bold"/>
              </a:rPr>
              <a:t>À</a:t>
            </a:r>
            <a:endParaRPr lang="en-US" sz="9604" dirty="0">
              <a:solidFill>
                <a:srgbClr val="FF914D"/>
              </a:solidFill>
              <a:latin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grpSp>
        <p:nvGrpSpPr>
          <p:cNvPr id="4" name="Group 4"/>
          <p:cNvGrpSpPr/>
          <p:nvPr/>
        </p:nvGrpSpPr>
        <p:grpSpPr>
          <a:xfrm>
            <a:off x="7600950" y="8525633"/>
            <a:ext cx="3086100" cy="536068"/>
            <a:chOff x="0" y="0"/>
            <a:chExt cx="812800" cy="141187"/>
          </a:xfrm>
        </p:grpSpPr>
        <p:sp>
          <p:nvSpPr>
            <p:cNvPr id="5" name="Freeform 5"/>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6" name="TextBox 6"/>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9047870" y="7301841"/>
            <a:ext cx="192260" cy="244775"/>
          </a:xfrm>
          <a:prstGeom prst="rect">
            <a:avLst/>
          </a:prstGeom>
        </p:spPr>
      </p:pic>
      <p:sp>
        <p:nvSpPr>
          <p:cNvPr id="8" name="TextBox 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17</a:t>
            </a:r>
          </a:p>
        </p:txBody>
      </p:sp>
      <p:sp>
        <p:nvSpPr>
          <p:cNvPr id="9" name="TextBox 9"/>
          <p:cNvSpPr txBox="1"/>
          <p:nvPr/>
        </p:nvSpPr>
        <p:spPr>
          <a:xfrm>
            <a:off x="6758640" y="1383625"/>
            <a:ext cx="4770720" cy="324353"/>
          </a:xfrm>
          <a:prstGeom prst="rect">
            <a:avLst/>
          </a:prstGeom>
        </p:spPr>
        <p:txBody>
          <a:bodyPr lIns="0" tIns="0" rIns="0" bIns="0" rtlCol="0" anchor="t">
            <a:spAutoFit/>
          </a:bodyPr>
          <a:lstStyle/>
          <a:p>
            <a:pPr algn="ctr">
              <a:lnSpc>
                <a:spcPts val="2530"/>
              </a:lnSpc>
            </a:pPr>
            <a:r>
              <a:rPr lang="en-US" sz="2300">
                <a:solidFill>
                  <a:srgbClr val="FFFFFF"/>
                </a:solidFill>
                <a:latin typeface="Montserrat"/>
              </a:rPr>
              <a:t>Thank you for watching!</a:t>
            </a:r>
          </a:p>
        </p:txBody>
      </p:sp>
      <p:sp>
        <p:nvSpPr>
          <p:cNvPr id="10" name="TextBox 10"/>
          <p:cNvSpPr txBox="1"/>
          <p:nvPr/>
        </p:nvSpPr>
        <p:spPr>
          <a:xfrm>
            <a:off x="2318809" y="5926786"/>
            <a:ext cx="13650382" cy="1016972"/>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orcisal, maximus sit. Nullam non cursusesani fris ipsum varius lacus a, faucibus odio faucibus odi liberoni cursusi bonasil ipsum varius fringilla consectetur maximusi sit libero adipiscing.</a:t>
            </a:r>
          </a:p>
        </p:txBody>
      </p:sp>
      <p:sp>
        <p:nvSpPr>
          <p:cNvPr id="11" name="TextBox 11"/>
          <p:cNvSpPr txBox="1"/>
          <p:nvPr/>
        </p:nvSpPr>
        <p:spPr>
          <a:xfrm>
            <a:off x="7710185" y="8637774"/>
            <a:ext cx="2867630"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1449580" y="3257893"/>
            <a:ext cx="15388839" cy="2039888"/>
          </a:xfrm>
          <a:prstGeom prst="rect">
            <a:avLst/>
          </a:prstGeom>
        </p:spPr>
        <p:txBody>
          <a:bodyPr lIns="0" tIns="0" rIns="0" bIns="0" rtlCol="0" anchor="t">
            <a:spAutoFit/>
          </a:bodyPr>
          <a:lstStyle/>
          <a:p>
            <a:pPr algn="ctr">
              <a:lnSpc>
                <a:spcPts val="15808"/>
              </a:lnSpc>
            </a:pPr>
            <a:r>
              <a:rPr lang="en-US" sz="14371">
                <a:solidFill>
                  <a:srgbClr val="FF914D"/>
                </a:solidFill>
                <a:latin typeface="Montserrat Extra-Bold"/>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a:off x="7307340" y="1837890"/>
            <a:ext cx="4019490" cy="6611220"/>
            <a:chOff x="0" y="0"/>
            <a:chExt cx="3860673" cy="6350000"/>
          </a:xfrm>
        </p:grpSpPr>
        <p:sp>
          <p:nvSpPr>
            <p:cNvPr id="4" name="Freeform 4"/>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55205" r="-91667"/>
              </a:stretch>
            </a:blipFill>
          </p:spPr>
        </p:sp>
      </p:grpSp>
      <p:sp>
        <p:nvSpPr>
          <p:cNvPr id="5" name="TextBox 5"/>
          <p:cNvSpPr txBox="1"/>
          <p:nvPr/>
        </p:nvSpPr>
        <p:spPr>
          <a:xfrm>
            <a:off x="11728514" y="3322574"/>
            <a:ext cx="3787310" cy="4243869"/>
          </a:xfrm>
          <a:prstGeom prst="rect">
            <a:avLst/>
          </a:prstGeom>
        </p:spPr>
        <p:txBody>
          <a:bodyPr lIns="0" tIns="0" rIns="0" bIns="0" rtlCol="0" anchor="t">
            <a:spAutoFit/>
          </a:bodyPr>
          <a:lstStyle/>
          <a:p>
            <a:pPr algn="just">
              <a:lnSpc>
                <a:spcPts val="3078"/>
              </a:lnSpc>
            </a:pPr>
            <a:r>
              <a:rPr lang="en-US" sz="2198" spc="65">
                <a:solidFill>
                  <a:srgbClr val="FFFFFF"/>
                </a:solidFill>
                <a:latin typeface="Montserrat"/>
              </a:rPr>
              <a:t>Welcome Message</a:t>
            </a:r>
          </a:p>
          <a:p>
            <a:pPr algn="just">
              <a:lnSpc>
                <a:spcPts val="3078"/>
              </a:lnSpc>
            </a:pPr>
            <a:r>
              <a:rPr lang="en-US" sz="2198" spc="65">
                <a:solidFill>
                  <a:srgbClr val="FFFFFF"/>
                </a:solidFill>
                <a:latin typeface="Montserrat"/>
              </a:rPr>
              <a:t>Table Of Contents</a:t>
            </a:r>
          </a:p>
          <a:p>
            <a:pPr algn="just">
              <a:lnSpc>
                <a:spcPts val="3078"/>
              </a:lnSpc>
            </a:pPr>
            <a:r>
              <a:rPr lang="en-US" sz="2198" spc="65">
                <a:solidFill>
                  <a:srgbClr val="FFFFFF"/>
                </a:solidFill>
                <a:latin typeface="Montserrat"/>
              </a:rPr>
              <a:t>Behind the Brand</a:t>
            </a:r>
          </a:p>
          <a:p>
            <a:pPr algn="just">
              <a:lnSpc>
                <a:spcPts val="3078"/>
              </a:lnSpc>
            </a:pPr>
            <a:r>
              <a:rPr lang="en-US" sz="2198" spc="65">
                <a:solidFill>
                  <a:srgbClr val="FFFFFF"/>
                </a:solidFill>
                <a:latin typeface="Montserrat"/>
              </a:rPr>
              <a:t>Vision &amp; Mission</a:t>
            </a:r>
          </a:p>
          <a:p>
            <a:pPr algn="just">
              <a:lnSpc>
                <a:spcPts val="3078"/>
              </a:lnSpc>
            </a:pPr>
            <a:r>
              <a:rPr lang="en-US" sz="2198" spc="65">
                <a:solidFill>
                  <a:srgbClr val="FFFFFF"/>
                </a:solidFill>
                <a:latin typeface="Montserrat"/>
              </a:rPr>
              <a:t>Timeline</a:t>
            </a:r>
          </a:p>
          <a:p>
            <a:pPr algn="just">
              <a:lnSpc>
                <a:spcPts val="3078"/>
              </a:lnSpc>
            </a:pPr>
            <a:r>
              <a:rPr lang="en-US" sz="2198" spc="65">
                <a:solidFill>
                  <a:srgbClr val="FFFFFF"/>
                </a:solidFill>
                <a:latin typeface="Montserrat"/>
              </a:rPr>
              <a:t>Meet Our Teams</a:t>
            </a:r>
          </a:p>
          <a:p>
            <a:pPr algn="just">
              <a:lnSpc>
                <a:spcPts val="3078"/>
              </a:lnSpc>
            </a:pPr>
            <a:r>
              <a:rPr lang="en-US" sz="2198" spc="65">
                <a:solidFill>
                  <a:srgbClr val="FFFFFF"/>
                </a:solidFill>
                <a:latin typeface="Montserrat"/>
              </a:rPr>
              <a:t>Section Breaks</a:t>
            </a:r>
          </a:p>
          <a:p>
            <a:pPr algn="just">
              <a:lnSpc>
                <a:spcPts val="3078"/>
              </a:lnSpc>
            </a:pPr>
            <a:r>
              <a:rPr lang="en-US" sz="2198" spc="65">
                <a:solidFill>
                  <a:srgbClr val="FFFFFF"/>
                </a:solidFill>
                <a:latin typeface="Montserrat"/>
              </a:rPr>
              <a:t>Portfolio &amp; Mockup</a:t>
            </a:r>
          </a:p>
          <a:p>
            <a:pPr algn="just">
              <a:lnSpc>
                <a:spcPts val="3078"/>
              </a:lnSpc>
            </a:pPr>
            <a:r>
              <a:rPr lang="en-US" sz="2198" spc="65">
                <a:solidFill>
                  <a:srgbClr val="FFFFFF"/>
                </a:solidFill>
                <a:latin typeface="Montserrat"/>
              </a:rPr>
              <a:t>Testimonial</a:t>
            </a:r>
          </a:p>
          <a:p>
            <a:pPr algn="just">
              <a:lnSpc>
                <a:spcPts val="3078"/>
              </a:lnSpc>
            </a:pPr>
            <a:r>
              <a:rPr lang="en-US" sz="2198" spc="65">
                <a:solidFill>
                  <a:srgbClr val="FFFFFF"/>
                </a:solidFill>
                <a:latin typeface="Montserrat"/>
              </a:rPr>
              <a:t>Chart, Infographic</a:t>
            </a:r>
          </a:p>
          <a:p>
            <a:pPr algn="just">
              <a:lnSpc>
                <a:spcPts val="3078"/>
              </a:lnSpc>
            </a:pPr>
            <a:r>
              <a:rPr lang="en-US" sz="2198" spc="65">
                <a:solidFill>
                  <a:srgbClr val="FFFFFF"/>
                </a:solidFill>
                <a:latin typeface="Montserrat"/>
              </a:rPr>
              <a:t>Contact Information</a:t>
            </a:r>
          </a:p>
        </p:txBody>
      </p:sp>
      <p:sp>
        <p:nvSpPr>
          <p:cNvPr id="6" name="AutoShape 6"/>
          <p:cNvSpPr/>
          <p:nvPr/>
        </p:nvSpPr>
        <p:spPr>
          <a:xfrm rot="-10800000">
            <a:off x="14553656" y="3585670"/>
            <a:ext cx="1574946" cy="0"/>
          </a:xfrm>
          <a:prstGeom prst="line">
            <a:avLst/>
          </a:prstGeom>
          <a:ln w="28575" cap="rnd">
            <a:solidFill>
              <a:srgbClr val="FF914D"/>
            </a:solidFill>
            <a:prstDash val="sysDot"/>
            <a:headEnd type="none" w="sm" len="sm"/>
            <a:tailEnd type="none" w="sm" len="sm"/>
          </a:ln>
        </p:spPr>
      </p:sp>
      <p:sp>
        <p:nvSpPr>
          <p:cNvPr id="7" name="AutoShape 7"/>
          <p:cNvSpPr/>
          <p:nvPr/>
        </p:nvSpPr>
        <p:spPr>
          <a:xfrm rot="-10800000">
            <a:off x="14412558" y="3970598"/>
            <a:ext cx="1716044" cy="0"/>
          </a:xfrm>
          <a:prstGeom prst="line">
            <a:avLst/>
          </a:prstGeom>
          <a:ln w="28575" cap="rnd">
            <a:solidFill>
              <a:srgbClr val="FF914D"/>
            </a:solidFill>
            <a:prstDash val="sysDot"/>
            <a:headEnd type="none" w="sm" len="sm"/>
            <a:tailEnd type="none" w="sm" len="sm"/>
          </a:ln>
        </p:spPr>
      </p:sp>
      <p:sp>
        <p:nvSpPr>
          <p:cNvPr id="8" name="AutoShape 8"/>
          <p:cNvSpPr/>
          <p:nvPr/>
        </p:nvSpPr>
        <p:spPr>
          <a:xfrm rot="-10800000">
            <a:off x="14377652" y="4357403"/>
            <a:ext cx="1750950" cy="0"/>
          </a:xfrm>
          <a:prstGeom prst="line">
            <a:avLst/>
          </a:prstGeom>
          <a:ln w="28575" cap="rnd">
            <a:solidFill>
              <a:srgbClr val="FF914D"/>
            </a:solidFill>
            <a:prstDash val="sysDot"/>
            <a:headEnd type="none" w="sm" len="sm"/>
            <a:tailEnd type="none" w="sm" len="sm"/>
          </a:ln>
        </p:spPr>
      </p:sp>
      <p:sp>
        <p:nvSpPr>
          <p:cNvPr id="9" name="AutoShape 9"/>
          <p:cNvSpPr/>
          <p:nvPr/>
        </p:nvSpPr>
        <p:spPr>
          <a:xfrm rot="-10800000">
            <a:off x="14106978" y="4735935"/>
            <a:ext cx="2021624" cy="0"/>
          </a:xfrm>
          <a:prstGeom prst="line">
            <a:avLst/>
          </a:prstGeom>
          <a:ln w="28575" cap="rnd">
            <a:solidFill>
              <a:srgbClr val="FF914D"/>
            </a:solidFill>
            <a:prstDash val="sysDot"/>
            <a:headEnd type="none" w="sm" len="sm"/>
            <a:tailEnd type="none" w="sm" len="sm"/>
          </a:ln>
        </p:spPr>
      </p:sp>
      <p:sp>
        <p:nvSpPr>
          <p:cNvPr id="10" name="AutoShape 10"/>
          <p:cNvSpPr/>
          <p:nvPr/>
        </p:nvSpPr>
        <p:spPr>
          <a:xfrm rot="-10800000">
            <a:off x="13040368" y="5134798"/>
            <a:ext cx="3088233" cy="0"/>
          </a:xfrm>
          <a:prstGeom prst="line">
            <a:avLst/>
          </a:prstGeom>
          <a:ln w="28575" cap="rnd">
            <a:solidFill>
              <a:srgbClr val="FF914D"/>
            </a:solidFill>
            <a:prstDash val="sysDot"/>
            <a:headEnd type="none" w="sm" len="sm"/>
            <a:tailEnd type="none" w="sm" len="sm"/>
          </a:ln>
        </p:spPr>
      </p:sp>
      <p:sp>
        <p:nvSpPr>
          <p:cNvPr id="11" name="AutoShape 11"/>
          <p:cNvSpPr/>
          <p:nvPr/>
        </p:nvSpPr>
        <p:spPr>
          <a:xfrm rot="-10799999">
            <a:off x="14196369" y="5516502"/>
            <a:ext cx="1932233" cy="0"/>
          </a:xfrm>
          <a:prstGeom prst="line">
            <a:avLst/>
          </a:prstGeom>
          <a:ln w="28575" cap="rnd">
            <a:solidFill>
              <a:srgbClr val="FF914D"/>
            </a:solidFill>
            <a:prstDash val="sysDot"/>
            <a:headEnd type="none" w="sm" len="sm"/>
            <a:tailEnd type="none" w="sm" len="sm"/>
          </a:ln>
        </p:spPr>
      </p:sp>
      <p:sp>
        <p:nvSpPr>
          <p:cNvPr id="12" name="AutoShape 12"/>
          <p:cNvSpPr/>
          <p:nvPr/>
        </p:nvSpPr>
        <p:spPr>
          <a:xfrm rot="10799999">
            <a:off x="13961790" y="5920234"/>
            <a:ext cx="2166812" cy="0"/>
          </a:xfrm>
          <a:prstGeom prst="line">
            <a:avLst/>
          </a:prstGeom>
          <a:ln w="28575" cap="rnd">
            <a:solidFill>
              <a:srgbClr val="FF914D"/>
            </a:solidFill>
            <a:prstDash val="sysDot"/>
            <a:headEnd type="none" w="sm" len="sm"/>
            <a:tailEnd type="none" w="sm" len="sm"/>
          </a:ln>
        </p:spPr>
      </p:sp>
      <p:sp>
        <p:nvSpPr>
          <p:cNvPr id="13" name="AutoShape 13"/>
          <p:cNvSpPr/>
          <p:nvPr/>
        </p:nvSpPr>
        <p:spPr>
          <a:xfrm rot="-10800000">
            <a:off x="14584485" y="6290105"/>
            <a:ext cx="1544117" cy="0"/>
          </a:xfrm>
          <a:prstGeom prst="line">
            <a:avLst/>
          </a:prstGeom>
          <a:ln w="28575" cap="rnd">
            <a:solidFill>
              <a:srgbClr val="FF914D"/>
            </a:solidFill>
            <a:prstDash val="sysDot"/>
            <a:headEnd type="none" w="sm" len="sm"/>
            <a:tailEnd type="none" w="sm" len="sm"/>
          </a:ln>
        </p:spPr>
      </p:sp>
      <p:sp>
        <p:nvSpPr>
          <p:cNvPr id="14" name="AutoShape 14"/>
          <p:cNvSpPr/>
          <p:nvPr/>
        </p:nvSpPr>
        <p:spPr>
          <a:xfrm rot="-10800000">
            <a:off x="13457190" y="6682757"/>
            <a:ext cx="2671412" cy="0"/>
          </a:xfrm>
          <a:prstGeom prst="line">
            <a:avLst/>
          </a:prstGeom>
          <a:ln w="28575" cap="rnd">
            <a:solidFill>
              <a:srgbClr val="FF914D"/>
            </a:solidFill>
            <a:prstDash val="sysDot"/>
            <a:headEnd type="none" w="sm" len="sm"/>
            <a:tailEnd type="none" w="sm" len="sm"/>
          </a:ln>
        </p:spPr>
      </p:sp>
      <p:sp>
        <p:nvSpPr>
          <p:cNvPr id="15" name="AutoShape 15"/>
          <p:cNvSpPr/>
          <p:nvPr/>
        </p:nvSpPr>
        <p:spPr>
          <a:xfrm rot="-10800000">
            <a:off x="14451986" y="7068270"/>
            <a:ext cx="1676616" cy="0"/>
          </a:xfrm>
          <a:prstGeom prst="line">
            <a:avLst/>
          </a:prstGeom>
          <a:ln w="28575" cap="rnd">
            <a:solidFill>
              <a:srgbClr val="FF914D"/>
            </a:solidFill>
            <a:prstDash val="sysDot"/>
            <a:headEnd type="none" w="sm" len="sm"/>
            <a:tailEnd type="none" w="sm" len="sm"/>
          </a:ln>
        </p:spPr>
      </p:sp>
      <p:sp>
        <p:nvSpPr>
          <p:cNvPr id="16" name="AutoShape 16"/>
          <p:cNvSpPr/>
          <p:nvPr/>
        </p:nvSpPr>
        <p:spPr>
          <a:xfrm rot="-10800000">
            <a:off x="14749853" y="7464349"/>
            <a:ext cx="1378749" cy="0"/>
          </a:xfrm>
          <a:prstGeom prst="line">
            <a:avLst/>
          </a:prstGeom>
          <a:ln w="28575" cap="rnd">
            <a:solidFill>
              <a:srgbClr val="FF914D"/>
            </a:solidFill>
            <a:prstDash val="sysDot"/>
            <a:headEnd type="none" w="sm" len="sm"/>
            <a:tailEnd type="none" w="sm" len="sm"/>
          </a:ln>
        </p:spPr>
      </p:sp>
      <p:sp>
        <p:nvSpPr>
          <p:cNvPr id="18" name="TextBox 1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03</a:t>
            </a:r>
          </a:p>
        </p:txBody>
      </p:sp>
      <p:sp>
        <p:nvSpPr>
          <p:cNvPr id="19" name="TextBox 19"/>
          <p:cNvSpPr txBox="1"/>
          <p:nvPr/>
        </p:nvSpPr>
        <p:spPr>
          <a:xfrm>
            <a:off x="2390531" y="5799197"/>
            <a:ext cx="4683585" cy="17030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fringilla. Nullam felis orci, maximus sit nonasil ipsi varius, suras convallis lacus a odio.</a:t>
            </a:r>
          </a:p>
        </p:txBody>
      </p:sp>
      <p:sp>
        <p:nvSpPr>
          <p:cNvPr id="20" name="TextBox 20"/>
          <p:cNvSpPr txBox="1"/>
          <p:nvPr/>
        </p:nvSpPr>
        <p:spPr>
          <a:xfrm>
            <a:off x="2323856" y="2493843"/>
            <a:ext cx="3563292" cy="272415"/>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21" name="TextBox 21"/>
          <p:cNvSpPr txBox="1"/>
          <p:nvPr/>
        </p:nvSpPr>
        <p:spPr>
          <a:xfrm>
            <a:off x="2323856" y="3169753"/>
            <a:ext cx="6917168" cy="2331906"/>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TABLE OF CONTENTS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72851"/>
            <a:ext cx="6761829" cy="64667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74265" y="888732"/>
            <a:ext cx="5413735" cy="702253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89255" y="672851"/>
            <a:ext cx="3419469" cy="366609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4000" y="5855594"/>
            <a:ext cx="2977085" cy="29934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1008</Words>
  <Application>Microsoft Office PowerPoint</Application>
  <PresentationFormat>Personalizzato</PresentationFormat>
  <Paragraphs>163</Paragraphs>
  <Slides>18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18</vt:i4>
      </vt:variant>
    </vt:vector>
  </HeadingPairs>
  <TitlesOfParts>
    <vt:vector size="24" baseType="lpstr">
      <vt:lpstr>Montserrat Bold</vt:lpstr>
      <vt:lpstr>Calibri</vt:lpstr>
      <vt:lpstr>Montserrat</vt:lpstr>
      <vt:lpstr>Arial</vt:lpstr>
      <vt:lpstr>Montserrat Extra-Bold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Orange Modern Gym Portfolio Presentation</dc:title>
  <cp:lastModifiedBy>SAMUEL GHERARDI</cp:lastModifiedBy>
  <cp:revision>11</cp:revision>
  <dcterms:created xsi:type="dcterms:W3CDTF">2006-08-16T00:00:00Z</dcterms:created>
  <dcterms:modified xsi:type="dcterms:W3CDTF">2023-04-14T18:25:07Z</dcterms:modified>
  <dc:identifier>DAFf-EeTs1I</dc:identifier>
</cp:coreProperties>
</file>